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theme/theme2.xml" ContentType="application/vnd.openxmlformats-officedocument.theme+xml"/>
  <Override PartName="/ppt/notesMasters/notesMaster1.xml" ContentType="application/vnd.openxmlformats-officedocument.presentationml.notesMaster+xml"/>
  <Override PartName="/ppt/notesMasters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1f01dc1f811a4745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+mn-ea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+mn-ea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+mn-ea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+mn-ea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+mn-ea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+mn-ea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+mn-ea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+mn-ea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+mn-ea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Master" Target="/ppt/slideMasters/slideMaster2.xml" Id="rId2" /><Relationship Type="http://schemas.openxmlformats.org/officeDocument/2006/relationships/theme" Target="/ppt/slideMasters/theme/theme1.xml" Id="rId3" /><Relationship Type="http://schemas.openxmlformats.org/officeDocument/2006/relationships/notesMaster" Target="/ppt/notesMasters/notesMaster1.xml" Id="rId4" /><Relationship Type="http://schemas.openxmlformats.org/officeDocument/2006/relationships/slide" Target="/ppt/slides/slide1.xml" Id="rId5" /><Relationship Type="http://schemas.openxmlformats.org/officeDocument/2006/relationships/slide" Target="/ppt/slides/slide2.xml" Id="rId6" /><Relationship Type="http://schemas.openxmlformats.org/officeDocument/2006/relationships/slide" Target="/ppt/slides/slide3.xml" Id="rId7" /><Relationship Type="http://schemas.openxmlformats.org/officeDocument/2006/relationships/slide" Target="/ppt/slides/slide4.xml" Id="rId8" /><Relationship Type="http://schemas.openxmlformats.org/officeDocument/2006/relationships/slide" Target="/ppt/slides/slide5.xml" Id="rId9" /><Relationship Type="http://schemas.openxmlformats.org/officeDocument/2006/relationships/slide" Target="/ppt/slides/slide6.xml" Id="rId10" /><Relationship Type="http://schemas.openxmlformats.org/officeDocument/2006/relationships/slide" Target="/ppt/slides/slide7.xml" Id="rId11" /><Relationship Type="http://schemas.openxmlformats.org/officeDocument/2006/relationships/slide" Target="/ppt/slides/slide8.xml" Id="rId12" /><Relationship Type="http://schemas.openxmlformats.org/officeDocument/2006/relationships/slide" Target="/ppt/slides/slide9.xml" Id="rId13" /><Relationship Type="http://schemas.openxmlformats.org/officeDocument/2006/relationships/slide" Target="/ppt/slides/slide10.xml" Id="rId14" /><Relationship Type="http://schemas.openxmlformats.org/officeDocument/2006/relationships/slide" Target="/ppt/slides/slide11.xml" Id="rId15" /><Relationship Type="http://schemas.openxmlformats.org/officeDocument/2006/relationships/slide" Target="/ppt/slides/slide12.xml" Id="rId16" /><Relationship Type="http://schemas.openxmlformats.org/officeDocument/2006/relationships/slide" Target="/ppt/slides/slide13.xml" Id="rId17" /><Relationship Type="http://schemas.openxmlformats.org/officeDocument/2006/relationships/slide" Target="/ppt/slides/slide14.xml" Id="rId18" /><Relationship Type="http://schemas.openxmlformats.org/officeDocument/2006/relationships/slide" Target="/ppt/slides/slide15.xml" Id="rId19" /><Relationship Type="http://schemas.openxmlformats.org/officeDocument/2006/relationships/slide" Target="/ppt/slides/slide16.xml" Id="rId20" /><Relationship Type="http://schemas.openxmlformats.org/officeDocument/2006/relationships/slide" Target="/ppt/slides/slide17.xml" Id="rId21" /><Relationship Type="http://schemas.openxmlformats.org/officeDocument/2006/relationships/slide" Target="/ppt/slides/slide18.xml" Id="rId22" /><Relationship Type="http://schemas.openxmlformats.org/officeDocument/2006/relationships/slide" Target="/ppt/slides/slide19.xml" Id="rId23" /><Relationship Type="http://schemas.openxmlformats.org/officeDocument/2006/relationships/slide" Target="/ppt/slides/slide20.xml" Id="rId24" /><Relationship Type="http://schemas.openxmlformats.org/officeDocument/2006/relationships/slide" Target="/ppt/slides/slide21.xml" Id="rId25" /><Relationship Type="http://schemas.openxmlformats.org/officeDocument/2006/relationships/slide" Target="/ppt/slides/slide22.xml" Id="rId26" /><Relationship Type="http://schemas.openxmlformats.org/officeDocument/2006/relationships/slide" Target="/ppt/slides/slide23.xml" Id="rId27" /><Relationship Type="http://schemas.openxmlformats.org/officeDocument/2006/relationships/slide" Target="/ppt/slides/slide24.xml" Id="rId28" /><Relationship Type="http://schemas.openxmlformats.org/officeDocument/2006/relationships/slide" Target="/ppt/slides/slide25.xml" Id="rId29" /><Relationship Type="http://schemas.openxmlformats.org/officeDocument/2006/relationships/slide" Target="/ppt/slides/slide26.xml" Id="rId30" /><Relationship Type="http://schemas.openxmlformats.org/officeDocument/2006/relationships/slide" Target="/ppt/slides/slide27.xml" Id="rId31" /><Relationship Type="http://schemas.openxmlformats.org/officeDocument/2006/relationships/slide" Target="/ppt/slides/slide28.xml" Id="rId32" /><Relationship Type="http://schemas.openxmlformats.org/officeDocument/2006/relationships/slide" Target="/ppt/slides/slide29.xml" Id="rId33" /><Relationship Type="http://schemas.openxmlformats.org/officeDocument/2006/relationships/slide" Target="/ppt/slides/slide30.xml" Id="rId34" /><Relationship Type="http://schemas.openxmlformats.org/officeDocument/2006/relationships/slide" Target="/ppt/slides/slide31.xml" Id="rId35" /><Relationship Type="http://schemas.openxmlformats.org/officeDocument/2006/relationships/slide" Target="/ppt/slides/slide32.xml" Id="rId36" /><Relationship Type="http://schemas.openxmlformats.org/officeDocument/2006/relationships/slide" Target="/ppt/slides/slide33.xml" Id="rId37" /><Relationship Type="http://schemas.openxmlformats.org/officeDocument/2006/relationships/slide" Target="/ppt/slides/slide34.xml" Id="rId38" /><Relationship Type="http://schemas.openxmlformats.org/officeDocument/2006/relationships/slide" Target="/ppt/slides/slide35.xml" Id="rId39" /><Relationship Type="http://schemas.openxmlformats.org/officeDocument/2006/relationships/slide" Target="/ppt/slides/slide36.xml" Id="rId40" /><Relationship Type="http://schemas.openxmlformats.org/officeDocument/2006/relationships/slide" Target="/ppt/slides/slide37.xml" Id="rId41" /><Relationship Type="http://schemas.openxmlformats.org/officeDocument/2006/relationships/slide" Target="/ppt/slides/slide38.xml" Id="rId42" /><Relationship Type="http://schemas.openxmlformats.org/officeDocument/2006/relationships/slide" Target="/ppt/slides/slide39.xml" Id="rId43" /><Relationship Type="http://schemas.openxmlformats.org/officeDocument/2006/relationships/slide" Target="/ppt/slides/slide40.xml" Id="rId44" /><Relationship Type="http://schemas.openxmlformats.org/officeDocument/2006/relationships/slide" Target="/ppt/slides/slide41.xml" Id="rId45" /><Relationship Type="http://schemas.openxmlformats.org/officeDocument/2006/relationships/slide" Target="/ppt/slides/slide42.xml" Id="rId46" /><Relationship Type="http://schemas.openxmlformats.org/officeDocument/2006/relationships/slide" Target="/ppt/slides/slide43.xml" Id="rId47" /><Relationship Type="http://schemas.openxmlformats.org/officeDocument/2006/relationships/slide" Target="/ppt/slides/slide44.xml" Id="rId48" /><Relationship Type="http://schemas.openxmlformats.org/officeDocument/2006/relationships/slide" Target="/ppt/slides/slide45.xml" Id="rId49" /><Relationship Type="http://schemas.openxmlformats.org/officeDocument/2006/relationships/slide" Target="/ppt/slides/slide46.xml" Id="rId50" /><Relationship Type="http://schemas.openxmlformats.org/officeDocument/2006/relationships/slide" Target="/ppt/slides/slide47.xml" Id="rId51" /><Relationship Type="http://schemas.openxmlformats.org/officeDocument/2006/relationships/slide" Target="/ppt/slides/slide48.xml" Id="rId52" /><Relationship Type="http://schemas.openxmlformats.org/officeDocument/2006/relationships/slide" Target="/ppt/slides/slide49.xml" Id="rId53" /><Relationship Type="http://schemas.openxmlformats.org/officeDocument/2006/relationships/slide" Target="/ppt/slides/slide50.xml" Id="rId54" /><Relationship Type="http://schemas.openxmlformats.org/officeDocument/2006/relationships/slide" Target="/ppt/slides/slide51.xml" Id="rId55" /><Relationship Type="http://schemas.openxmlformats.org/officeDocument/2006/relationships/slide" Target="/ppt/slides/slide52.xml" Id="rId56" /><Relationship Type="http://schemas.openxmlformats.org/officeDocument/2006/relationships/tableStyles" Target="/ppt/tableStyles.xml" Id="rId57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3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t>2019/7/15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422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8.xml" Id="rId1" /><Relationship Type="http://schemas.openxmlformats.org/officeDocument/2006/relationships/notesMaster" Target="/ppt/notesMasters/notesMaster1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9.xml" Id="rId1" /><Relationship Type="http://schemas.openxmlformats.org/officeDocument/2006/relationships/notesMaster" Target="/ppt/notesMasters/notesMaster1.xml" Id="rId2" /></Relationships>
</file>

<file path=ppt/notesSlides/notesSlide1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endParaRPr lang="en-AU"/>
          </a:p>
        </p:txBody>
      </p:sp>
    </p:spTree>
  </p:cSld>
  <p:clrMapOvr>
    <a:masterClrMapping xmlns:a="http://schemas.openxmlformats.org/drawingml/2006/main"/>
  </p:clrMapOvr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>
        <a:xfrm xmlns:a="http://schemas.openxmlformats.org/drawingml/2006/main"/>
      </p:grpSpPr>
      <p:sp>
        <p:nvSpPr>
          <p:cNvPr id="2" name="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pPr mar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200" kern="1200" baseline="0">
              <a:solidFill>
                <a:schemeClr val="tx1"/>
              </a:solidFill>
              <a:latin typeface="Calibri"/>
              <a:ea typeface="等线"/>
            </a:endParaRPr>
          </a:p>
        </p:txBody>
      </p:sp>
    </p:spTree>
  </p:cSld>
  <p:clrMapOvr>
    <a:masterClrMapping xmlns:a="http://schemas.openxmlformats.org/drawingml/2006/main"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17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slideMaster" Target="/ppt/slideMasters/slideMaster2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/>
          <p:nvPr>
            <p:ph type="body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lvl="0"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 lvl="0"/>
            <a:endParaRPr lang="en-AU"/>
          </a:p>
        </p:txBody>
      </p:sp>
      <p:sp>
        <p:nvSpPr>
          <p:cNvPr id="4" name="Text Placeholder 3"/>
          <p:cNvSpPr/>
          <p:nvPr>
            <p:ph type="body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lvl="0" indent="0">
              <a:buNone/>
              <a:defRPr sz="1400"/>
            </a:lvl1pPr>
            <a:lvl2pPr marL="457200" lvl="1" indent="0">
              <a:buNone/>
              <a:defRPr sz="1200"/>
            </a:lvl2pPr>
            <a:lvl3pPr marL="914400" lvl="2" indent="0">
              <a:buNone/>
              <a:defRPr sz="1000"/>
            </a:lvl3pPr>
            <a:lvl4pPr marL="1371600" lvl="3" indent="0">
              <a:buNone/>
              <a:defRPr sz="900"/>
            </a:lvl4pPr>
            <a:lvl5pPr marL="1828800" lvl="4" indent="0">
              <a:buNone/>
              <a:defRPr sz="900"/>
            </a:lvl5pPr>
            <a:lvl6pPr marL="2286000" lvl="5" indent="0">
              <a:buNone/>
              <a:defRPr sz="900"/>
            </a:lvl6pPr>
            <a:lvl7pPr marL="2743200" lvl="6" indent="0">
              <a:buNone/>
              <a:defRPr sz="900"/>
            </a:lvl7pPr>
            <a:lvl8pPr marL="3200400" lvl="7" indent="0">
              <a:buNone/>
              <a:defRPr sz="900"/>
            </a:lvl8pPr>
            <a:lvl9pPr marL="3657600" lvl="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/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/>
          </p:nvPr>
        </p:nvSpPr>
        <p:spPr>
          <a:xfrm>
            <a:off x="8839200" y="274638"/>
            <a:ext cx="2743200" cy="5808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/>
          <p:nvPr>
            <p:ph type="body" idx="1"/>
          </p:nvPr>
        </p:nvSpPr>
        <p:spPr>
          <a:xfrm>
            <a:off x="609600" y="274638"/>
            <a:ext cx="8026400" cy="5808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219201" y="1557338"/>
            <a:ext cx="4688417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110818" y="1557338"/>
            <a:ext cx="4690533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1219201" y="1557338"/>
            <a:ext cx="4688417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110818" y="1557339"/>
            <a:ext cx="469053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/>
          <p:nvPr>
            <p:ph idx="3"/>
          </p:nvPr>
        </p:nvSpPr>
        <p:spPr>
          <a:xfrm>
            <a:off x="6110818" y="3895726"/>
            <a:ext cx="469053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1219201" y="1557338"/>
            <a:ext cx="4688417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110818" y="1557339"/>
            <a:ext cx="469053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/>
          <p:nvPr>
            <p:ph idx="3"/>
          </p:nvPr>
        </p:nvSpPr>
        <p:spPr>
          <a:xfrm>
            <a:off x="6110818" y="3895726"/>
            <a:ext cx="469053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1219201" y="1557339"/>
            <a:ext cx="4688417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110818" y="1557339"/>
            <a:ext cx="4690533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Content Placeholder 4"/>
          <p:cNvSpPr/>
          <p:nvPr>
            <p:ph idx="3"/>
          </p:nvPr>
        </p:nvSpPr>
        <p:spPr>
          <a:xfrm>
            <a:off x="1219201" y="3895726"/>
            <a:ext cx="4688417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Content Placeholder 5"/>
          <p:cNvSpPr/>
          <p:nvPr>
            <p:ph idx="4"/>
          </p:nvPr>
        </p:nvSpPr>
        <p:spPr>
          <a:xfrm>
            <a:off x="6110818" y="3895726"/>
            <a:ext cx="4690533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668122"/>
            <a:ext cx="10058400" cy="1085128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lvl="0" indent="0" algn="ctr">
              <a:buNone/>
            </a:lvl1pPr>
            <a:lvl2pPr marL="457200" lvl="1" indent="0" algn="ctr">
              <a:buNone/>
            </a:lvl2pPr>
            <a:lvl3pPr marL="914400" lvl="2" indent="0" algn="ctr">
              <a:buNone/>
            </a:lvl3pPr>
            <a:lvl4pPr marL="1371600" lvl="3" indent="0" algn="ctr">
              <a:buNone/>
            </a:lvl4pPr>
            <a:lvl5pPr marL="1828800" lvl="4" indent="0" algn="ctr">
              <a:buNone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657600" lvl="8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1219201" y="1557338"/>
            <a:ext cx="4688417" cy="4525962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110818" y="1557338"/>
            <a:ext cx="4690533" cy="4525962"/>
          </a:xfrm>
        </p:spPr>
        <p:txBody>
          <a:bodyPr/>
          <a:lstStyle>
            <a:lvl1pPr lvl="0">
              <a:defRPr sz="2800"/>
            </a:lvl1pPr>
            <a:lvl2pPr lvl="1">
              <a:defRPr sz="2400"/>
            </a:lvl2pPr>
            <a:lvl3pPr lvl="2">
              <a:defRPr sz="2000"/>
            </a:lvl3pPr>
            <a:lvl4pPr lvl="3">
              <a:defRPr sz="1800"/>
            </a:lvl4pPr>
            <a:lvl5pPr lvl="4">
              <a:defRPr sz="1800"/>
            </a:lvl5pPr>
            <a:lvl6pPr lvl="5">
              <a:defRPr sz="1800"/>
            </a:lvl6pPr>
            <a:lvl7pPr lvl="6">
              <a:defRPr sz="1800"/>
            </a:lvl7pPr>
            <a:lvl8pPr lvl="7">
              <a:defRPr sz="1800"/>
            </a:lvl8pPr>
            <a:lvl9pPr lvl="8"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/>
          <p:nvPr>
            <p:ph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/>
          <p:nvPr>
            <p:ph type="body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/>
          <p:nvPr>
            <p:ph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  <a:lvl6pPr lvl="5">
              <a:defRPr sz="1600"/>
            </a:lvl6pPr>
            <a:lvl7pPr lvl="6">
              <a:defRPr sz="1600"/>
            </a:lvl7pPr>
            <a:lvl8pPr lvl="7">
              <a:defRPr sz="1600"/>
            </a:lvl8pPr>
            <a:lvl9pPr lvl="8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2.xml" Id="rId2" /><Relationship Type="http://schemas.openxmlformats.org/officeDocument/2006/relationships/theme" Target="/ppt/slideMasters/theme/theme1.xml" Id="rId3" /><Relationship Type="http://schemas.openxmlformats.org/officeDocument/2006/relationships/image" Target="/ppt/media/image.png" Id="rId4" /></Relationships>
</file>

<file path=ppt/slideMasters/_rels/slideMaster2.xml.rels>&#65279;<?xml version="1.0" encoding="utf-8"?><Relationships xmlns="http://schemas.openxmlformats.org/package/2006/relationships"><Relationship Type="http://schemas.openxmlformats.org/officeDocument/2006/relationships/slideLayout" Target="/ppt/slideLayouts/slideLayout3.xml" Id="rId1" /><Relationship Type="http://schemas.openxmlformats.org/officeDocument/2006/relationships/slideLayout" Target="/ppt/slideLayouts/slideLayout4.xml" Id="rId2" /><Relationship Type="http://schemas.openxmlformats.org/officeDocument/2006/relationships/slideLayout" Target="/ppt/slideLayouts/slideLayout5.xml" Id="rId3" /><Relationship Type="http://schemas.openxmlformats.org/officeDocument/2006/relationships/slideLayout" Target="/ppt/slideLayouts/slideLayout6.xml" Id="rId4" /><Relationship Type="http://schemas.openxmlformats.org/officeDocument/2006/relationships/slideLayout" Target="/ppt/slideLayouts/slideLayout7.xml" Id="rId5" /><Relationship Type="http://schemas.openxmlformats.org/officeDocument/2006/relationships/slideLayout" Target="/ppt/slideLayouts/slideLayout8.xml" Id="rId6" /><Relationship Type="http://schemas.openxmlformats.org/officeDocument/2006/relationships/slideLayout" Target="/ppt/slideLayouts/slideLayout9.xml" Id="rId7" /><Relationship Type="http://schemas.openxmlformats.org/officeDocument/2006/relationships/slideLayout" Target="/ppt/slideLayouts/slideLayout10.xml" Id="rId8" /><Relationship Type="http://schemas.openxmlformats.org/officeDocument/2006/relationships/slideLayout" Target="/ppt/slideLayouts/slideLayout11.xml" Id="rId9" /><Relationship Type="http://schemas.openxmlformats.org/officeDocument/2006/relationships/slideLayout" Target="/ppt/slideLayouts/slideLayout12.xml" Id="rId10" /><Relationship Type="http://schemas.openxmlformats.org/officeDocument/2006/relationships/slideLayout" Target="/ppt/slideLayouts/slideLayout13.xml" Id="rId11" /><Relationship Type="http://schemas.openxmlformats.org/officeDocument/2006/relationships/slideLayout" Target="/ppt/slideLayouts/slideLayout14.xml" Id="rId12" /><Relationship Type="http://schemas.openxmlformats.org/officeDocument/2006/relationships/slideLayout" Target="/ppt/slideLayouts/slideLayout15.xml" Id="rId13" /><Relationship Type="http://schemas.openxmlformats.org/officeDocument/2006/relationships/slideLayout" Target="/ppt/slideLayouts/slideLayout16.xml" Id="rId14" /><Relationship Type="http://schemas.openxmlformats.org/officeDocument/2006/relationships/slideLayout" Target="/ppt/slideLayouts/slideLayout17.xml" Id="rId15" /><Relationship Type="http://schemas.openxmlformats.org/officeDocument/2006/relationships/theme" Target="/ppt/slideMasters/theme/theme2.xml" Id="rId16" /><Relationship Type="http://schemas.openxmlformats.org/officeDocument/2006/relationships/image" Target="/ppt/media/image.png" Id="rId1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endParaRPr lang="en-US"/>
          </a:p>
        </p:txBody>
      </p:sp>
      <p:sp>
        <p:nvSpPr>
          <p:cNvPr id="1029" name="Rectangle 3"/>
          <p:cNvSpPr/>
          <p:nvPr>
            <p:ph type="body" idx="1"/>
          </p:nvPr>
        </p:nvSpPr>
        <p:spPr>
          <a:xfrm>
            <a:off x="1219201" y="1557338"/>
            <a:ext cx="9582151" cy="4525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en-US"/>
              <a:t>                  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103" name="Rectangle 7"/>
          <p:cNvSpPr/>
          <p:nvPr/>
        </p:nvSpPr>
        <p:spPr>
          <a:xfrm>
            <a:off x="143933" y="109539"/>
            <a:ext cx="11861800" cy="6624637"/>
          </a:xfrm>
          <a:prstGeom prst="rect">
            <a:avLst/>
          </a:prstGeom>
          <a:noFill/>
          <a:ln w="50800">
            <a:solidFill>
              <a:srgbClr val="000080"/>
            </a:solidFill>
            <a:miter/>
          </a:ln>
        </p:spPr>
        <p:txBody>
          <a:bodyPr wrap="none"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0780185" y="5445125"/>
            <a:ext cx="1248833" cy="1276350"/>
            <a:chOff x="271" y="3249"/>
            <a:chExt cx="659" cy="1032"/>
          </a:xfrm>
        </p:grpSpPr>
        <p:pic>
          <p:nvPicPr>
            <p:cNvPr id="1026" name="Object 2"/>
            <p:cNvPicPr/>
            <p:nvPr/>
          </p:nvPicPr>
          <p:blipFill>
            <a:blip r:embed="rId4"/>
            <a:stretch/>
          </p:blipFill>
          <p:spPr>
            <a:xfrm>
              <a:off x="340" y="3249"/>
              <a:ext cx="453" cy="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Text Box 10"/>
            <p:cNvSpPr txBox="1"/>
            <p:nvPr/>
          </p:nvSpPr>
          <p:spPr>
            <a:xfrm>
              <a:off x="271" y="3984"/>
              <a:ext cx="659" cy="29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lvl="0" indent="0" algn="l" defTabSz="91440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AU" sz="1800" b="1" i="0" u="none" strike="noStrike" kern="1200" spc="0" baseline="0">
                  <a:solidFill>
                    <a:srgbClr val="009999"/>
                  </a:solidFill>
                  <a:latin typeface="Arial"/>
                  <a:ea typeface="+mn-ea"/>
                </a:rPr>
                <a:t>UNSW</a:t>
              </a:r>
              <a:endParaRPr lang="en-US" sz="1800" b="1" i="0" u="none" strike="noStrike" kern="1200" spc="0" baseline="0">
                <a:solidFill>
                  <a:srgbClr val="009999"/>
                </a:solidFill>
                <a:latin typeface="Arial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lvl="0" indent="-342900" algn="ctr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Arial"/>
          <a:ea typeface="+mn-ea"/>
        </a:defRPr>
      </a:lvl1pPr>
      <a:lvl2pPr marL="742950" lvl="1" indent="-285750" algn="l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lvl="2" indent="-228600" algn="l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lvl="3" indent="-228600" algn="l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lvl="4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lvl="5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lvl="6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lvl="7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lvl="8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+mn-ea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+mn-ea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+mn-ea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+mn-ea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+mn-ea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+mn-ea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+mn-ea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+mn-ea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+mn-e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endParaRPr lang="en-US"/>
          </a:p>
        </p:txBody>
      </p:sp>
      <p:sp>
        <p:nvSpPr>
          <p:cNvPr id="1029" name="Rectangle 3"/>
          <p:cNvSpPr/>
          <p:nvPr>
            <p:ph type="body" idx="1"/>
          </p:nvPr>
        </p:nvSpPr>
        <p:spPr>
          <a:xfrm>
            <a:off x="1219201" y="1557338"/>
            <a:ext cx="9582151" cy="4525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en-US"/>
              <a:t>                  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103" name="Rectangle 7"/>
          <p:cNvSpPr/>
          <p:nvPr/>
        </p:nvSpPr>
        <p:spPr>
          <a:xfrm>
            <a:off x="143933" y="109539"/>
            <a:ext cx="11861800" cy="6624637"/>
          </a:xfrm>
          <a:prstGeom prst="rect">
            <a:avLst/>
          </a:prstGeom>
          <a:noFill/>
          <a:ln w="50800">
            <a:solidFill>
              <a:srgbClr val="000080"/>
            </a:solidFill>
            <a:miter/>
          </a:ln>
        </p:spPr>
        <p:txBody>
          <a:bodyPr wrap="none" anchor="ctr"/>
          <a:lstStyle/>
          <a:p>
            <a:pPr algn="ctr"/>
            <a:endParaRPr lang="en-US" sz="1800">
              <a:solidFill>
                <a:srgbClr val="000000"/>
              </a:solidFill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0780185" y="5445125"/>
            <a:ext cx="1248833" cy="1276350"/>
            <a:chOff x="271" y="3249"/>
            <a:chExt cx="659" cy="1032"/>
          </a:xfrm>
        </p:grpSpPr>
        <p:pic>
          <p:nvPicPr>
            <p:cNvPr id="1026" name="Object 2"/>
            <p:cNvPicPr/>
            <p:nvPr/>
          </p:nvPicPr>
          <p:blipFill>
            <a:blip r:embed="rId17"/>
            <a:stretch/>
          </p:blipFill>
          <p:spPr>
            <a:xfrm>
              <a:off x="340" y="3249"/>
              <a:ext cx="453" cy="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Text Box 10"/>
            <p:cNvSpPr txBox="1"/>
            <p:nvPr/>
          </p:nvSpPr>
          <p:spPr>
            <a:xfrm>
              <a:off x="271" y="3984"/>
              <a:ext cx="659" cy="29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AU" sz="1800" b="1">
                  <a:solidFill>
                    <a:srgbClr val="009999"/>
                  </a:solidFill>
                </a:rPr>
                <a:t>UNSW</a:t>
              </a:r>
              <a:endParaRPr lang="en-US" sz="1800" b="1">
                <a:solidFill>
                  <a:srgbClr val="009999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</p:sldLayoutIdLst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lvl="0" indent="-342900" algn="ctr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Arial"/>
          <a:ea typeface="+mn-ea"/>
        </a:defRPr>
      </a:lvl1pPr>
      <a:lvl2pPr marL="742950" lvl="1" indent="-285750" algn="l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lvl="2" indent="-228600" algn="l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lvl="3" indent="-228600" algn="l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lvl="4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lvl="5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lvl="6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lvl="7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lvl="8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+mn-ea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+mn-ea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+mn-ea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+mn-ea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+mn-ea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+mn-ea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+mn-ea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+mn-ea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+mn-ea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Masters/theme/theme2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6.png" Id="rId2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6.png" Id="rId2" /><Relationship Type="http://schemas.openxmlformats.org/officeDocument/2006/relationships/image" Target="/ppt/media/image17.png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8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19.png" Id="rId2" /><Relationship Type="http://schemas.openxmlformats.org/officeDocument/2006/relationships/image" Target="/ppt/media/image18.png" Id="rId3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png" Id="rId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Relationship Type="http://schemas.openxmlformats.org/officeDocument/2006/relationships/image" Target="/ppt/media/image22.png" Id="rId4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Relationship Type="http://schemas.openxmlformats.org/officeDocument/2006/relationships/image" Target="/ppt/media/image22.png" Id="rId4" /><Relationship Type="http://schemas.openxmlformats.org/officeDocument/2006/relationships/image" Target="/ppt/media/image23.png" Id="rId5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0.png" Id="rId2" /><Relationship Type="http://schemas.openxmlformats.org/officeDocument/2006/relationships/image" Target="/ppt/media/image21.png" Id="rId3" /><Relationship Type="http://schemas.openxmlformats.org/officeDocument/2006/relationships/image" Target="/ppt/media/image22.png" Id="rId4" /><Relationship Type="http://schemas.openxmlformats.org/officeDocument/2006/relationships/image" Target="/ppt/media/image23.png" Id="rId5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4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.png" Id="rId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Relationship Type="http://schemas.openxmlformats.org/officeDocument/2006/relationships/image" Target="/ppt/media/image25.png" Id="rId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4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6.png" Id="rId2" /><Relationship Type="http://schemas.openxmlformats.org/officeDocument/2006/relationships/image" Target="/ppt/media/image27.png" Id="rId3" /><Relationship Type="http://schemas.openxmlformats.org/officeDocument/2006/relationships/image" Target="/ppt/media/image28.png" Id="rId4" /><Relationship Type="http://schemas.openxmlformats.org/officeDocument/2006/relationships/image" Target="/ppt/media/image29.png" Id="rId5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26.png" Id="rId2" /><Relationship Type="http://schemas.openxmlformats.org/officeDocument/2006/relationships/image" Target="/ppt/media/image30.png" Id="rId3" /><Relationship Type="http://schemas.openxmlformats.org/officeDocument/2006/relationships/image" Target="/ppt/media/image31.png" Id="rId4" /><Relationship Type="http://schemas.openxmlformats.org/officeDocument/2006/relationships/image" Target="/ppt/media/image32.png" Id="rId5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3.png" Id="rId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4.png" Id="rId2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4.png" Id="rId2" /><Relationship Type="http://schemas.openxmlformats.org/officeDocument/2006/relationships/image" Target="/ppt/media/image35.png" Id="rId3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4.png" Id="rId2" /><Relationship Type="http://schemas.openxmlformats.org/officeDocument/2006/relationships/image" Target="/ppt/media/image35.png" Id="rId3" /><Relationship Type="http://schemas.openxmlformats.org/officeDocument/2006/relationships/image" Target="/ppt/media/image36.png" Id="rId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7.png" Id="rId2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8.png" Id="rId2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8.png" Id="rId2" /><Relationship Type="http://schemas.openxmlformats.org/officeDocument/2006/relationships/image" Target="/ppt/media/image39.png" Id="rId3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8.png" Id="rId2" /><Relationship Type="http://schemas.openxmlformats.org/officeDocument/2006/relationships/image" Target="/ppt/media/image39.png" Id="rId3" /><Relationship Type="http://schemas.openxmlformats.org/officeDocument/2006/relationships/image" Target="/ppt/media/image40.png" Id="rId4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8.png" Id="rId2" /><Relationship Type="http://schemas.openxmlformats.org/officeDocument/2006/relationships/image" Target="/ppt/media/image39.png" Id="rId3" /><Relationship Type="http://schemas.openxmlformats.org/officeDocument/2006/relationships/image" Target="/ppt/media/image40.png" Id="rId4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1.png" Id="rId2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2.png" Id="rId2" /><Relationship Type="http://schemas.openxmlformats.org/officeDocument/2006/relationships/image" Target="/ppt/media/image43.png" Id="rId3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4.png" Id="rId2" /><Relationship Type="http://schemas.openxmlformats.org/officeDocument/2006/relationships/image" Target="/ppt/media/image45.png" Id="rId3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46.png" Id="rId2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1" /><Relationship Type="http://schemas.openxmlformats.org/officeDocument/2006/relationships/image" Target="/ppt/media/image3.png" Id="rId2" /><Relationship Type="http://schemas.openxmlformats.org/officeDocument/2006/relationships/image" Target="/ppt/media/image4.png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1.xml" Id="rId2" /><Relationship Type="http://schemas.openxmlformats.org/officeDocument/2006/relationships/image" Target="/ppt/media/image5.png" Id="rId3" /><Relationship Type="http://schemas.openxmlformats.org/officeDocument/2006/relationships/image" Target="/ppt/media/image6.png" Id="rId4" /><Relationship Type="http://schemas.openxmlformats.org/officeDocument/2006/relationships/image" Target="/ppt/media/image7.png" Id="rId5" /><Relationship Type="http://schemas.openxmlformats.org/officeDocument/2006/relationships/image" Target="/ppt/media/image8.png" Id="rId6" /><Relationship Type="http://schemas.openxmlformats.org/officeDocument/2006/relationships/image" Target="/ppt/media/image9.png" Id="rId7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notesSlide" Target="/ppt/notesSlides/notesSlide2.xml" Id="rId2" /><Relationship Type="http://schemas.openxmlformats.org/officeDocument/2006/relationships/image" Target="/ppt/media/image10.png" Id="rId3" /><Relationship Type="http://schemas.openxmlformats.org/officeDocument/2006/relationships/image" Target="/ppt/media/image11.png" Id="rId4" /><Relationship Type="http://schemas.openxmlformats.org/officeDocument/2006/relationships/image" Target="/ppt/media/image12.png" Id="rId5" /><Relationship Type="http://schemas.openxmlformats.org/officeDocument/2006/relationships/image" Target="/ppt/media/image13.png" Id="rId6" /><Relationship Type="http://schemas.openxmlformats.org/officeDocument/2006/relationships/image" Target="/ppt/media/image14.png" Id="rId7" /><Relationship Type="http://schemas.openxmlformats.org/officeDocument/2006/relationships/image" Target="/ppt/media/image15.png" Id="rId8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887196"/>
            <a:ext cx="10058400" cy="2027453"/>
          </a:xfrm>
        </p:spPr>
        <p:txBody>
          <a:bodyPr/>
          <a:lstStyle/>
          <a:p>
            <a:r>
              <a:rPr lang="en-AU"/>
              <a:t>PREVENTION OF ALLOY CORROSION BY CO</a:t>
            </a:r>
            <a:r>
              <a:rPr lang="en-AU" baseline="-25000"/>
              <a:t>2</a:t>
            </a:r>
            <a:r>
              <a:rPr lang="en-AU"/>
              <a:t> GAS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2500" y="3943352"/>
            <a:ext cx="23145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David Young</a:t>
            </a:r>
          </a:p>
          <a:p>
            <a:pPr algn="ctr"/>
            <a:endParaRPr lang="en-AU"/>
          </a:p>
          <a:p>
            <a:pPr algn="ctr"/>
            <a:r>
              <a:rPr lang="en-AU"/>
              <a:t>Lesson 2 Class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095" y="5699348"/>
            <a:ext cx="4824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School of Materials Science &amp; Engineering</a:t>
            </a:r>
          </a:p>
          <a:p>
            <a:r>
              <a:rPr lang="en-AU" b="1"/>
              <a:t>University of New South Wales</a:t>
            </a:r>
          </a:p>
          <a:p>
            <a:r>
              <a:rPr lang="en-AU" b="1"/>
              <a:t>Sydney, Australia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5400"/>
              <a:t>Alloy Design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Gas composition control may be impossible (process reasons)</a:t>
            </a:r>
          </a:p>
          <a:p>
            <a:r>
              <a:rPr lang="en-AU"/>
              <a:t>Examine ways of designing alloys to perform better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 block CO</a:t>
            </a:r>
            <a:r>
              <a:rPr lang="en-AU" baseline="-25000"/>
              <a:t>2</a:t>
            </a:r>
            <a:r>
              <a:rPr lang="en-AU"/>
              <a:t> access to Cr</a:t>
            </a:r>
            <a:r>
              <a:rPr lang="en-AU" baseline="-25000"/>
              <a:t>2</a:t>
            </a:r>
            <a:r>
              <a:rPr lang="en-AU"/>
              <a:t>O</a:t>
            </a:r>
            <a:r>
              <a:rPr lang="en-AU" baseline="-25000"/>
              <a:t>3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lphaLcParenBoth"/>
            </a:pPr>
            <a:r>
              <a:rPr lang="en-AU"/>
              <a:t>Preferential adsorption</a:t>
            </a:r>
          </a:p>
          <a:p>
            <a:pPr marL="342900" indent="-342900">
              <a:buAutoNum type="alphaLcParenBoth"/>
            </a:pPr>
            <a:r>
              <a:rPr lang="en-AU"/>
              <a:t>Alloy to form another oxide layer at surface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endParaRPr lang="en-AU"/>
          </a:p>
        </p:txBody>
      </p:sp>
      <p:sp>
        <p:nvSpPr>
          <p:cNvPr id="4" name="Rectangle 3"/>
          <p:cNvSpPr/>
          <p:nvPr/>
        </p:nvSpPr>
        <p:spPr>
          <a:xfrm>
            <a:off x="352425" y="4341441"/>
            <a:ext cx="4362450" cy="129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7" name="Straight Arrow Connector 6"/>
          <p:cNvCxnSpPr>
            <a:endCxn id="4" idx="3"/>
          </p:cNvCxnSpPr>
          <p:nvPr/>
        </p:nvCxnSpPr>
        <p:spPr>
          <a:xfrm flipH="1" flipV="1">
            <a:off x="4714875" y="4406102"/>
            <a:ext cx="1673372" cy="506839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8" name="Rectangle 7"/>
          <p:cNvSpPr/>
          <p:nvPr/>
        </p:nvSpPr>
        <p:spPr>
          <a:xfrm>
            <a:off x="6388247" y="4747393"/>
            <a:ext cx="4041628" cy="5068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Fe-Cr-Mn Alloys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202746" y="2028824"/>
            <a:ext cx="5491277" cy="2657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2051293" y="2680750"/>
            <a:ext cx="193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/>
              <a:t>Δ</a:t>
            </a:r>
            <a:r>
              <a:rPr lang="en-AU"/>
              <a:t>W/A mg.cm</a:t>
            </a:r>
            <a:r>
              <a:rPr lang="en-AU" baseline="30000"/>
              <a:t>-2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67151" y="4686299"/>
            <a:ext cx="453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Ar-20CO</a:t>
            </a:r>
            <a:r>
              <a:rPr lang="en-AU" baseline="-25000"/>
              <a:t>2</a:t>
            </a:r>
            <a:r>
              <a:rPr lang="en-AU"/>
              <a:t>, T=818</a:t>
            </a:r>
            <a:r>
              <a:rPr lang="en-AU" baseline="30000"/>
              <a:t>o</a:t>
            </a:r>
            <a:r>
              <a:rPr lang="en-AU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90950" y="5553075"/>
            <a:ext cx="4903073" cy="646331"/>
          </a:xfrm>
          <a:prstGeom prst="rect">
            <a:avLst/>
          </a:prstGeom>
          <a:solidFill>
            <a:srgbClr val="92D050">
              <a:alpha val="4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AU" b="1"/>
              <a:t>Mn Effect</a:t>
            </a:r>
          </a:p>
          <a:p>
            <a:pPr algn="ctr"/>
            <a:r>
              <a:rPr lang="en-AU" b="1"/>
              <a:t>Slows corrosion by factor 2X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104901" y="253495"/>
            <a:ext cx="10058400" cy="1085128"/>
          </a:xfrm>
        </p:spPr>
        <p:txBody>
          <a:bodyPr/>
          <a:lstStyle/>
          <a:p>
            <a:r>
              <a:rPr lang="en-AU" sz="4800"/>
              <a:t>Fe-Cr-Mn Alloys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51209" y="1968347"/>
            <a:ext cx="5491277" cy="2657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400244" y="2620272"/>
            <a:ext cx="193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/>
              <a:t>Δ</a:t>
            </a:r>
            <a:r>
              <a:rPr lang="en-AU"/>
              <a:t>W/A mg.cm</a:t>
            </a:r>
            <a:r>
              <a:rPr lang="en-AU" baseline="30000"/>
              <a:t>-2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9050" y="1468819"/>
            <a:ext cx="453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Ar-20CO</a:t>
            </a:r>
            <a:r>
              <a:rPr lang="en-AU" baseline="-25000"/>
              <a:t>2</a:t>
            </a:r>
            <a:r>
              <a:rPr lang="en-AU"/>
              <a:t>, T=818</a:t>
            </a:r>
            <a:r>
              <a:rPr lang="en-AU" baseline="30000"/>
              <a:t>o</a:t>
            </a:r>
            <a:r>
              <a:rPr lang="en-AU"/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82564" y="5185927"/>
            <a:ext cx="4903073" cy="1200329"/>
          </a:xfrm>
          <a:prstGeom prst="rect">
            <a:avLst/>
          </a:prstGeom>
          <a:solidFill>
            <a:srgbClr val="92D050">
              <a:alpha val="4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AU" b="1"/>
              <a:t>Mn Effect</a:t>
            </a:r>
          </a:p>
          <a:p>
            <a:pPr algn="ctr"/>
            <a:r>
              <a:rPr lang="en-AU" b="1"/>
              <a:t>Slows corrosion by factor 2X</a:t>
            </a:r>
          </a:p>
          <a:p>
            <a:pPr algn="ctr"/>
            <a:r>
              <a:rPr lang="en-AU" b="1"/>
              <a:t>No carburisation</a:t>
            </a:r>
          </a:p>
          <a:p>
            <a:pPr algn="ctr"/>
            <a:r>
              <a:rPr lang="en-AU" b="1"/>
              <a:t>Surface of scale is MnCr</a:t>
            </a:r>
            <a:r>
              <a:rPr lang="en-AU" b="1" baseline="-25000"/>
              <a:t>2</a:t>
            </a:r>
            <a:r>
              <a:rPr lang="en-AU" b="1"/>
              <a:t>O</a:t>
            </a:r>
            <a:r>
              <a:rPr lang="en-AU" b="1" baseline="-25000"/>
              <a:t>4</a:t>
            </a:r>
          </a:p>
        </p:txBody>
      </p:sp>
      <p:pic>
        <p:nvPicPr>
          <p:cNvPr id="8" name="Picture 7"/>
          <p:cNvPicPr/>
          <p:nvPr/>
        </p:nvPicPr>
        <p:blipFill>
          <a:blip r:embed="rId3"/>
          <a:stretch/>
        </p:blipFill>
        <p:spPr>
          <a:xfrm>
            <a:off x="7396164" y="2065551"/>
            <a:ext cx="3271835" cy="20572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314161"/>
            <a:ext cx="10058400" cy="1085128"/>
          </a:xfrm>
        </p:spPr>
        <p:txBody>
          <a:bodyPr/>
          <a:lstStyle/>
          <a:p>
            <a:r>
              <a:rPr lang="en-AU" sz="4800"/>
              <a:t>Fe-Cr-Mn Alloys,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775587" y="1388806"/>
            <a:ext cx="4640826" cy="4080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9045" y="5830529"/>
            <a:ext cx="4896465" cy="64633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AU" b="1"/>
              <a:t>Mn reduces corrosion rate by order of magnitude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314161"/>
            <a:ext cx="10058400" cy="1085128"/>
          </a:xfrm>
        </p:spPr>
        <p:txBody>
          <a:bodyPr/>
          <a:lstStyle/>
          <a:p>
            <a:r>
              <a:rPr lang="en-AU" sz="4800"/>
              <a:t>Fe-Cr-Mn Alloys,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6323" y="5610677"/>
            <a:ext cx="6331974" cy="923330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>
            <a:spAutoFit/>
          </a:bodyPr>
          <a:lstStyle/>
          <a:p>
            <a:r>
              <a:rPr lang="en-AU" b="1"/>
              <a:t>Mn reduces corrosion rate by order of magnitude </a:t>
            </a:r>
          </a:p>
          <a:p>
            <a:r>
              <a:rPr lang="en-AU" b="1"/>
              <a:t>Mn diffuses through chromia, grows outer spinel layer</a:t>
            </a:r>
          </a:p>
          <a:p>
            <a:r>
              <a:rPr lang="en-AU" b="1"/>
              <a:t>Spinel blocks C entry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/>
        </p:blipFill>
        <p:spPr>
          <a:xfrm>
            <a:off x="1771722" y="1685654"/>
            <a:ext cx="8689800" cy="350332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/>
        </p:blipFill>
        <p:spPr>
          <a:xfrm>
            <a:off x="245806" y="1463777"/>
            <a:ext cx="4640826" cy="40803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61522" y="3805084"/>
            <a:ext cx="1366684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/>
              <a:t>No internal carbides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252155" y="4119716"/>
            <a:ext cx="1209367" cy="176981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8" name="TextBox 7"/>
          <p:cNvSpPr txBox="1"/>
          <p:nvPr/>
        </p:nvSpPr>
        <p:spPr>
          <a:xfrm>
            <a:off x="8328230" y="1826649"/>
            <a:ext cx="92392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/>
              <a:t>TEM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endParaRPr lang="en-A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26688" y="2964700"/>
            <a:ext cx="4341312" cy="3139321"/>
          </a:xfrm>
          <a:prstGeom prst="rect">
            <a:avLst/>
          </a:prstGeom>
          <a:solidFill>
            <a:srgbClr val="FFFF00">
              <a:alpha val="27000"/>
            </a:srgbClr>
          </a:solidFill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 b="1"/>
              <a:t>Oxide grain boundaries</a:t>
            </a:r>
          </a:p>
          <a:p>
            <a:pPr marL="342900" indent="-342900">
              <a:buAutoNum type="alphaLcParenBoth"/>
            </a:pPr>
            <a:r>
              <a:rPr lang="en-AU"/>
              <a:t>Enlarge grains?.....</a:t>
            </a:r>
          </a:p>
          <a:p>
            <a:endParaRPr lang="en-AU"/>
          </a:p>
          <a:p>
            <a:pPr marL="342900" indent="-342900">
              <a:buAutoNum type="alphaLcParenBoth"/>
            </a:pPr>
            <a:endParaRPr lang="en-AU"/>
          </a:p>
          <a:p>
            <a:pPr marL="342900" indent="-342900">
              <a:buAutoNum type="alphaLcParenBoth"/>
            </a:pPr>
            <a:r>
              <a:rPr lang="en-AU"/>
              <a:t>Block grain boundaries…...</a:t>
            </a:r>
          </a:p>
          <a:p>
            <a:pPr marL="342900" indent="-342900">
              <a:buAutoNum type="alphaLcParenBoth"/>
            </a:pPr>
            <a:endParaRPr lang="en-AU"/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endParaRPr lang="en-A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SOLUTIONS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r>
              <a:rPr lang="en-AU"/>
              <a:t>Prevent C passage of </a:t>
            </a:r>
            <a:r>
              <a:rPr lang="en-AU"/>
              <a:t>g.b’s</a:t>
            </a:r>
            <a:endParaRPr lang="en-AU"/>
          </a:p>
        </p:txBody>
      </p:sp>
      <p:cxnSp>
        <p:nvCxnSpPr>
          <p:cNvPr id="5" name="Straight Connector 4"/>
          <p:cNvCxnSpPr/>
          <p:nvPr/>
        </p:nvCxnSpPr>
        <p:spPr>
          <a:xfrm>
            <a:off x="3935760" y="3429000"/>
            <a:ext cx="5184576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</p:cxnSp>
      <p:cxnSp>
        <p:nvCxnSpPr>
          <p:cNvPr id="7" name="Straight Connector 6"/>
          <p:cNvCxnSpPr/>
          <p:nvPr/>
        </p:nvCxnSpPr>
        <p:spPr>
          <a:xfrm>
            <a:off x="3935760" y="4077072"/>
            <a:ext cx="5256584" cy="0"/>
          </a:xfrm>
          <a:prstGeom prst="line">
            <a:avLst/>
          </a:prstGeom>
          <a:ln w="22225">
            <a:solidFill>
              <a:schemeClr val="tx1"/>
            </a:solidFill>
            <a:prstDash val="solid"/>
          </a:ln>
        </p:spPr>
      </p:cxnSp>
      <p:cxnSp>
        <p:nvCxnSpPr>
          <p:cNvPr id="9" name="Straight Connector 8"/>
          <p:cNvCxnSpPr/>
          <p:nvPr/>
        </p:nvCxnSpPr>
        <p:spPr>
          <a:xfrm>
            <a:off x="4583832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0" name="Straight Connector 9"/>
          <p:cNvCxnSpPr/>
          <p:nvPr/>
        </p:nvCxnSpPr>
        <p:spPr>
          <a:xfrm>
            <a:off x="4727848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1" name="Straight Connector 10"/>
          <p:cNvCxnSpPr/>
          <p:nvPr/>
        </p:nvCxnSpPr>
        <p:spPr>
          <a:xfrm>
            <a:off x="4871864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2" name="Straight Connector 11"/>
          <p:cNvCxnSpPr/>
          <p:nvPr/>
        </p:nvCxnSpPr>
        <p:spPr>
          <a:xfrm>
            <a:off x="5015880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3" name="Straight Connector 12"/>
          <p:cNvCxnSpPr/>
          <p:nvPr/>
        </p:nvCxnSpPr>
        <p:spPr>
          <a:xfrm>
            <a:off x="5159896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4" name="Straight Connector 13"/>
          <p:cNvCxnSpPr/>
          <p:nvPr/>
        </p:nvCxnSpPr>
        <p:spPr>
          <a:xfrm>
            <a:off x="5303912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5" name="Straight Connector 14"/>
          <p:cNvCxnSpPr/>
          <p:nvPr/>
        </p:nvCxnSpPr>
        <p:spPr>
          <a:xfrm>
            <a:off x="5447928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16" name="Straight Connector 15"/>
          <p:cNvCxnSpPr/>
          <p:nvPr/>
        </p:nvCxnSpPr>
        <p:spPr>
          <a:xfrm flipH="1">
            <a:off x="4583832" y="3645024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0" name="Straight Connector 19"/>
          <p:cNvCxnSpPr/>
          <p:nvPr/>
        </p:nvCxnSpPr>
        <p:spPr>
          <a:xfrm flipV="1">
            <a:off x="7104112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2" name="Straight Connector 21"/>
          <p:cNvCxnSpPr/>
          <p:nvPr/>
        </p:nvCxnSpPr>
        <p:spPr>
          <a:xfrm flipH="1">
            <a:off x="4736232" y="3797424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3" name="Straight Connector 22"/>
          <p:cNvCxnSpPr/>
          <p:nvPr/>
        </p:nvCxnSpPr>
        <p:spPr>
          <a:xfrm flipH="1">
            <a:off x="4888632" y="3949824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4" name="Straight Connector 23"/>
          <p:cNvCxnSpPr/>
          <p:nvPr/>
        </p:nvCxnSpPr>
        <p:spPr>
          <a:xfrm flipH="1">
            <a:off x="5159896" y="3717032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5" name="Straight Connector 24"/>
          <p:cNvCxnSpPr/>
          <p:nvPr/>
        </p:nvCxnSpPr>
        <p:spPr>
          <a:xfrm flipH="1">
            <a:off x="5159896" y="3501008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6" name="Straight Connector 25"/>
          <p:cNvCxnSpPr/>
          <p:nvPr/>
        </p:nvCxnSpPr>
        <p:spPr>
          <a:xfrm flipH="1">
            <a:off x="4871864" y="3573016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7" name="Straight Connector 26"/>
          <p:cNvCxnSpPr/>
          <p:nvPr/>
        </p:nvCxnSpPr>
        <p:spPr>
          <a:xfrm flipH="1">
            <a:off x="5159896" y="3861048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28" name="Straight Connector 27"/>
          <p:cNvCxnSpPr/>
          <p:nvPr/>
        </p:nvCxnSpPr>
        <p:spPr>
          <a:xfrm flipH="1">
            <a:off x="4583832" y="3861048"/>
            <a:ext cx="288032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33" name="Straight Connector 32"/>
          <p:cNvCxnSpPr/>
          <p:nvPr/>
        </p:nvCxnSpPr>
        <p:spPr>
          <a:xfrm flipV="1">
            <a:off x="8976320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34" name="Straight Connector 33"/>
          <p:cNvCxnSpPr/>
          <p:nvPr/>
        </p:nvCxnSpPr>
        <p:spPr>
          <a:xfrm flipV="1">
            <a:off x="7968208" y="3429000"/>
            <a:ext cx="0" cy="648072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</p:cxnSp>
      <p:cxnSp>
        <p:nvCxnSpPr>
          <p:cNvPr id="30" name="Straight Arrow Connector 29"/>
          <p:cNvCxnSpPr/>
          <p:nvPr/>
        </p:nvCxnSpPr>
        <p:spPr>
          <a:xfrm>
            <a:off x="5591944" y="3789040"/>
            <a:ext cx="1368152" cy="0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tailEnd type="arrow"/>
          </a:ln>
        </p:spPr>
      </p:cxnSp>
      <p:sp>
        <p:nvSpPr>
          <p:cNvPr id="31" name="TextBox 30"/>
          <p:cNvSpPr txBox="1"/>
          <p:nvPr/>
        </p:nvSpPr>
        <p:spPr>
          <a:xfrm>
            <a:off x="4367808" y="5301208"/>
            <a:ext cx="3096344" cy="3693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Arial"/>
              </a:rPr>
              <a:t>Grain boundary engineering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35960" y="4365104"/>
            <a:ext cx="86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Arial"/>
              </a:rPr>
              <a:t>Alloy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735960" y="2708920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Arial"/>
              </a:rPr>
              <a:t>Gas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47728" y="3573016"/>
            <a:ext cx="9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>
                <a:solidFill>
                  <a:srgbClr val="000000"/>
                </a:solidFill>
                <a:latin typeface="Arial"/>
              </a:rPr>
              <a:t>Cr</a:t>
            </a:r>
            <a:r>
              <a:rPr lang="en-AU" baseline="-25000">
                <a:solidFill>
                  <a:srgbClr val="000000"/>
                </a:solidFill>
                <a:latin typeface="Arial"/>
              </a:rPr>
              <a:t>2</a:t>
            </a:r>
            <a:r>
              <a:rPr lang="en-AU">
                <a:solidFill>
                  <a:srgbClr val="000000"/>
                </a:solidFill>
                <a:latin typeface="Arial"/>
              </a:rPr>
              <a:t>O</a:t>
            </a:r>
            <a:r>
              <a:rPr lang="en-AU" baseline="-25000">
                <a:solidFill>
                  <a:srgbClr val="000000"/>
                </a:solidFill>
                <a:latin typeface="Arial"/>
              </a:rPr>
              <a:t>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Size of Effect?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96026" y="4471988"/>
            <a:ext cx="10939737" cy="9522154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4" name="Rectangle 2"/>
          <p:cNvSpPr/>
          <p:nvPr/>
        </p:nvSpPr>
        <p:spPr>
          <a:xfrm>
            <a:off x="5076824" y="2914649"/>
            <a:ext cx="13919345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4332514" y="2265721"/>
            <a:ext cx="3526971" cy="514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6915" y="1417638"/>
            <a:ext cx="5987846" cy="646331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Effective diffusion coefficient: </a:t>
            </a:r>
          </a:p>
          <a:p>
            <a:r>
              <a:rPr lang="en-AU"/>
              <a:t>weighted sum of lattice and grain boundary contributions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524000" y="568448"/>
            <a:ext cx="9144000" cy="864699"/>
          </a:xfrm>
        </p:spPr>
        <p:txBody>
          <a:bodyPr/>
          <a:lstStyle/>
          <a:p>
            <a:r>
              <a:rPr lang="en-AU"/>
              <a:t>Fe-Cr Alloys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94338" y="2195268"/>
            <a:ext cx="9144000" cy="1655762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Cr-rich carbides precipitate internally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Reduces alloy </a:t>
            </a:r>
            <a:r>
              <a:rPr lang="en-AU"/>
              <a:t>N</a:t>
            </a:r>
            <a:r>
              <a:rPr lang="en-AU" baseline="-25000"/>
              <a:t>Cr</a:t>
            </a:r>
            <a:endParaRPr lang="en-AU" baseline="-25000"/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In lower Cr alloys (</a:t>
            </a:r>
            <a:r>
              <a:rPr lang="en-AU"/>
              <a:t>eg</a:t>
            </a:r>
            <a:r>
              <a:rPr lang="en-AU"/>
              <a:t> P91) not enough left to grow protective 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5669" y="4659923"/>
            <a:ext cx="3903785" cy="1754326"/>
          </a:xfrm>
          <a:prstGeom prst="rect">
            <a:avLst/>
          </a:prstGeom>
          <a:solidFill>
            <a:srgbClr val="92D050">
              <a:alpha val="32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SOLUTION:</a:t>
            </a:r>
          </a:p>
          <a:p>
            <a:endParaRPr lang="en-AU"/>
          </a:p>
          <a:p>
            <a:endParaRPr lang="en-AU"/>
          </a:p>
          <a:p>
            <a:r>
              <a:rPr lang="en-AU"/>
              <a:t>BUT:</a:t>
            </a:r>
          </a:p>
          <a:p>
            <a:endParaRPr lang="en-AU"/>
          </a:p>
          <a:p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Size of Effect?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96026" y="4471988"/>
            <a:ext cx="10939737" cy="9522154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4" name="Rectangle 2"/>
          <p:cNvSpPr/>
          <p:nvPr/>
        </p:nvSpPr>
        <p:spPr>
          <a:xfrm>
            <a:off x="5076824" y="2914649"/>
            <a:ext cx="13919345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4332514" y="2265721"/>
            <a:ext cx="3526971" cy="514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6915" y="1417638"/>
            <a:ext cx="5987846" cy="646331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Effective diffusion coefficient: </a:t>
            </a:r>
          </a:p>
          <a:p>
            <a:r>
              <a:rPr lang="en-AU"/>
              <a:t>weighted sum of lattice and grain boundary contributions</a:t>
            </a:r>
          </a:p>
        </p:txBody>
      </p:sp>
      <p:sp>
        <p:nvSpPr>
          <p:cNvPr id="6" name="Rectangle 2"/>
          <p:cNvSpPr/>
          <p:nvPr/>
        </p:nvSpPr>
        <p:spPr>
          <a:xfrm flipV="1">
            <a:off x="4689986" y="3628153"/>
            <a:ext cx="15740787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8" name="Object 7"/>
          <p:cNvPicPr/>
          <p:nvPr/>
        </p:nvPicPr>
        <p:blipFill>
          <a:blip r:embed="rId3"/>
          <a:stretch/>
        </p:blipFill>
        <p:spPr>
          <a:xfrm>
            <a:off x="4453915" y="3342968"/>
            <a:ext cx="1871576" cy="68206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947355" y="3185652"/>
            <a:ext cx="530942" cy="12717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3457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Metal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97844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5845" y="4729316"/>
            <a:ext cx="33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X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9370142" y="4913982"/>
            <a:ext cx="108155" cy="1197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8927691" y="4913982"/>
            <a:ext cx="108154" cy="1198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Size of Effect?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96026" y="4471988"/>
            <a:ext cx="10939737" cy="9522154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4" name="Rectangle 2"/>
          <p:cNvSpPr/>
          <p:nvPr/>
        </p:nvSpPr>
        <p:spPr>
          <a:xfrm>
            <a:off x="5076824" y="2914649"/>
            <a:ext cx="13919345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4332514" y="2265721"/>
            <a:ext cx="3526971" cy="514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6915" y="1417638"/>
            <a:ext cx="5987846" cy="646331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Effective diffusion coefficient: </a:t>
            </a:r>
          </a:p>
          <a:p>
            <a:r>
              <a:rPr lang="en-AU"/>
              <a:t>weighted sum of lattice and grain boundary contributions</a:t>
            </a:r>
          </a:p>
        </p:txBody>
      </p:sp>
      <p:sp>
        <p:nvSpPr>
          <p:cNvPr id="6" name="Rectangle 2"/>
          <p:cNvSpPr/>
          <p:nvPr/>
        </p:nvSpPr>
        <p:spPr>
          <a:xfrm flipV="1">
            <a:off x="4689986" y="3628153"/>
            <a:ext cx="15740787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8" name="Object 7"/>
          <p:cNvPicPr/>
          <p:nvPr/>
        </p:nvPicPr>
        <p:blipFill>
          <a:blip r:embed="rId3"/>
          <a:stretch/>
        </p:blipFill>
        <p:spPr>
          <a:xfrm>
            <a:off x="4453915" y="3342968"/>
            <a:ext cx="1871576" cy="68206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947355" y="3185652"/>
            <a:ext cx="530942" cy="12717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3457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Metal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97844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5845" y="4729316"/>
            <a:ext cx="33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X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9370142" y="4913982"/>
            <a:ext cx="108155" cy="1197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8927691" y="4913982"/>
            <a:ext cx="108154" cy="1198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11" name="Rectangle 2"/>
          <p:cNvSpPr/>
          <p:nvPr/>
        </p:nvSpPr>
        <p:spPr>
          <a:xfrm flipV="1">
            <a:off x="3899637" y="4760808"/>
            <a:ext cx="14556735" cy="606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14" name="Object 13"/>
          <p:cNvPicPr/>
          <p:nvPr/>
        </p:nvPicPr>
        <p:blipFill>
          <a:blip r:embed="rId4"/>
          <a:stretch/>
        </p:blipFill>
        <p:spPr>
          <a:xfrm>
            <a:off x="4262702" y="4649686"/>
            <a:ext cx="3904396" cy="68206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9600" y="4649686"/>
            <a:ext cx="206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Integrate:</a:t>
            </a:r>
          </a:p>
        </p:txBody>
      </p:sp>
      <p:sp>
        <p:nvSpPr>
          <p:cNvPr id="19" name="Rectangle 4"/>
          <p:cNvSpPr/>
          <p:nvPr/>
        </p:nvSpPr>
        <p:spPr>
          <a:xfrm>
            <a:off x="4453915" y="5834166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>
            <a:spAutoFit/>
          </a:bodyPr>
          <a:lstStyle/>
          <a:p>
            <a:endParaRPr lang="en-A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Size of Effect?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96026" y="4471988"/>
            <a:ext cx="10939737" cy="9522154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4" name="Rectangle 2"/>
          <p:cNvSpPr/>
          <p:nvPr/>
        </p:nvSpPr>
        <p:spPr>
          <a:xfrm>
            <a:off x="5076824" y="2914649"/>
            <a:ext cx="13919345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4332514" y="2265721"/>
            <a:ext cx="3526971" cy="514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6915" y="1417638"/>
            <a:ext cx="5987846" cy="646331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Effective diffusion coefficient: 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weighted sum of lattice and grain boundary contributions</a:t>
            </a:r>
          </a:p>
        </p:txBody>
      </p:sp>
      <p:sp>
        <p:nvSpPr>
          <p:cNvPr id="6" name="Rectangle 2"/>
          <p:cNvSpPr/>
          <p:nvPr/>
        </p:nvSpPr>
        <p:spPr>
          <a:xfrm flipV="1">
            <a:off x="4689986" y="3628153"/>
            <a:ext cx="15740787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8" name="Object 7"/>
          <p:cNvPicPr/>
          <p:nvPr/>
        </p:nvPicPr>
        <p:blipFill>
          <a:blip r:embed="rId3"/>
          <a:stretch/>
        </p:blipFill>
        <p:spPr>
          <a:xfrm>
            <a:off x="4453915" y="3342968"/>
            <a:ext cx="1871576" cy="68206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947355" y="3185652"/>
            <a:ext cx="530942" cy="12717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3457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Metal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97844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5845" y="4729316"/>
            <a:ext cx="33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X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9370142" y="4913982"/>
            <a:ext cx="108155" cy="1197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8927691" y="4913982"/>
            <a:ext cx="108154" cy="1198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11" name="Rectangle 2"/>
          <p:cNvSpPr/>
          <p:nvPr/>
        </p:nvSpPr>
        <p:spPr>
          <a:xfrm flipV="1">
            <a:off x="3899637" y="4760808"/>
            <a:ext cx="14556735" cy="606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14" name="Object 13"/>
          <p:cNvPicPr/>
          <p:nvPr/>
        </p:nvPicPr>
        <p:blipFill>
          <a:blip r:embed="rId4"/>
          <a:stretch/>
        </p:blipFill>
        <p:spPr>
          <a:xfrm>
            <a:off x="4262702" y="4649686"/>
            <a:ext cx="3904396" cy="68206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9600" y="4649686"/>
            <a:ext cx="206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Integrate: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5712542"/>
            <a:ext cx="182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For 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D</a:t>
            </a:r>
            <a:r>
              <a:rPr lang="en-AU" sz="1800" b="0" i="1" u="none" strike="noStrike" kern="1200" spc="0" baseline="-25000">
                <a:solidFill>
                  <a:srgbClr val="000000"/>
                </a:solidFill>
                <a:latin typeface="Arial"/>
                <a:ea typeface="+mn-ea"/>
              </a:rPr>
              <a:t>B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&gt;&gt;D</a:t>
            </a:r>
            <a:r>
              <a:rPr lang="en-AU" sz="1800" b="0" i="1" u="none" strike="noStrike" kern="1200" spc="0" baseline="-25000">
                <a:solidFill>
                  <a:srgbClr val="000000"/>
                </a:solidFill>
                <a:latin typeface="Arial"/>
                <a:ea typeface="+mn-ea"/>
              </a:rPr>
              <a:t>L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, 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f </a:t>
            </a: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constant</a:t>
            </a:r>
          </a:p>
        </p:txBody>
      </p:sp>
      <p:sp>
        <p:nvSpPr>
          <p:cNvPr id="19" name="Rectangle 4"/>
          <p:cNvSpPr/>
          <p:nvPr/>
        </p:nvSpPr>
        <p:spPr>
          <a:xfrm>
            <a:off x="4453915" y="5834166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20" name="Object 19"/>
          <p:cNvPicPr/>
          <p:nvPr/>
        </p:nvPicPr>
        <p:blipFill>
          <a:blip r:embed="rId5"/>
          <a:stretch/>
        </p:blipFill>
        <p:spPr>
          <a:xfrm>
            <a:off x="4332514" y="5657207"/>
            <a:ext cx="1707629" cy="4214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Assume Cubic Oxide Grains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r>
              <a:rPr lang="en-AU"/>
              <a:t> 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1650" y="2209800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38925" y="2219325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1650" y="3063875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38924" y="3073400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48400" y="1847850"/>
            <a:ext cx="25717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5" name="Straight Arrow Connector 14"/>
          <p:cNvCxnSpPr/>
          <p:nvPr/>
        </p:nvCxnSpPr>
        <p:spPr>
          <a:xfrm flipH="1" flipV="1">
            <a:off x="5581650" y="1847850"/>
            <a:ext cx="295275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7762875" y="2924175"/>
            <a:ext cx="0" cy="1492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21" name="Straight Arrow Connector 20"/>
          <p:cNvCxnSpPr/>
          <p:nvPr/>
        </p:nvCxnSpPr>
        <p:spPr>
          <a:xfrm flipV="1">
            <a:off x="7762875" y="2924175"/>
            <a:ext cx="0" cy="746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24" name="TextBox 23"/>
          <p:cNvSpPr txBox="1"/>
          <p:nvPr/>
        </p:nvSpPr>
        <p:spPr>
          <a:xfrm>
            <a:off x="8267701" y="2675621"/>
            <a:ext cx="18287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Grain boundary width </a:t>
            </a:r>
            <a:r>
              <a:rPr lang="en-AU" i="1"/>
              <a:t>d</a:t>
            </a:r>
            <a:endParaRPr lang="en-AU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Assume Cubic Oxide Grains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r>
              <a:rPr lang="en-AU"/>
              <a:t> L 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1650" y="2209800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05603" y="2219325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1650" y="3063875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05602" y="3073400"/>
            <a:ext cx="923925" cy="714375"/>
          </a:xfrm>
          <a:prstGeom prst="rect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48400" y="1847850"/>
            <a:ext cx="25717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5" name="Straight Arrow Connector 14"/>
          <p:cNvCxnSpPr/>
          <p:nvPr/>
        </p:nvCxnSpPr>
        <p:spPr>
          <a:xfrm flipH="1" flipV="1">
            <a:off x="5581650" y="1847850"/>
            <a:ext cx="295275" cy="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8" name="Straight Arrow Connector 17"/>
          <p:cNvCxnSpPr/>
          <p:nvPr/>
        </p:nvCxnSpPr>
        <p:spPr>
          <a:xfrm>
            <a:off x="7762875" y="2924175"/>
            <a:ext cx="0" cy="149225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21" name="Straight Arrow Connector 20"/>
          <p:cNvCxnSpPr/>
          <p:nvPr/>
        </p:nvCxnSpPr>
        <p:spPr>
          <a:xfrm flipV="1">
            <a:off x="7762875" y="2924175"/>
            <a:ext cx="0" cy="74613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24" name="TextBox 23"/>
          <p:cNvSpPr txBox="1"/>
          <p:nvPr/>
        </p:nvSpPr>
        <p:spPr>
          <a:xfrm>
            <a:off x="8267701" y="2675621"/>
            <a:ext cx="182879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Grain boundary width </a:t>
            </a:r>
            <a:r>
              <a:rPr lang="en-AU" i="1"/>
              <a:t>d</a:t>
            </a:r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5467350" y="2133601"/>
            <a:ext cx="1152523" cy="865188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2850" y="4476750"/>
            <a:ext cx="48577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Area of grain boundary per grain</a:t>
            </a:r>
          </a:p>
          <a:p>
            <a:endParaRPr lang="en-AU"/>
          </a:p>
          <a:p>
            <a:r>
              <a:rPr lang="en-AU"/>
              <a:t>                      (0.5</a:t>
            </a:r>
            <a:r>
              <a:rPr lang="en-AU" i="1"/>
              <a:t>dL</a:t>
            </a:r>
            <a:r>
              <a:rPr lang="en-AU"/>
              <a:t>) 4</a:t>
            </a:r>
          </a:p>
          <a:p>
            <a:endParaRPr lang="en-AU"/>
          </a:p>
          <a:p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6505574" y="2228850"/>
            <a:ext cx="85725" cy="762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</p:cxnSp>
      <p:cxnSp>
        <p:nvCxnSpPr>
          <p:cNvPr id="19" name="Straight Connector 18"/>
          <p:cNvCxnSpPr/>
          <p:nvPr/>
        </p:nvCxnSpPr>
        <p:spPr>
          <a:xfrm flipH="1">
            <a:off x="6505574" y="2867025"/>
            <a:ext cx="114301" cy="762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</p:cxnSp>
      <p:cxnSp>
        <p:nvCxnSpPr>
          <p:cNvPr id="20" name="Straight Connector 19"/>
          <p:cNvCxnSpPr/>
          <p:nvPr/>
        </p:nvCxnSpPr>
        <p:spPr>
          <a:xfrm flipH="1">
            <a:off x="6529386" y="2400299"/>
            <a:ext cx="85725" cy="762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</p:cxnSp>
      <p:cxnSp>
        <p:nvCxnSpPr>
          <p:cNvPr id="22" name="Straight Connector 21"/>
          <p:cNvCxnSpPr/>
          <p:nvPr/>
        </p:nvCxnSpPr>
        <p:spPr>
          <a:xfrm flipH="1">
            <a:off x="6524623" y="2552700"/>
            <a:ext cx="85725" cy="762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</p:cxnSp>
      <p:cxnSp>
        <p:nvCxnSpPr>
          <p:cNvPr id="23" name="Straight Connector 22"/>
          <p:cNvCxnSpPr/>
          <p:nvPr/>
        </p:nvCxnSpPr>
        <p:spPr>
          <a:xfrm flipH="1">
            <a:off x="6524623" y="2695574"/>
            <a:ext cx="85725" cy="76200"/>
          </a:xfrm>
          <a:prstGeom prst="line">
            <a:avLst/>
          </a:prstGeom>
          <a:ln w="15875">
            <a:solidFill>
              <a:srgbClr val="FF0000"/>
            </a:solidFill>
            <a:prstDash val="solid"/>
          </a:ln>
        </p:spPr>
      </p:cxnSp>
      <p:sp>
        <p:nvSpPr>
          <p:cNvPr id="17" name="TextBox 16"/>
          <p:cNvSpPr txBox="1"/>
          <p:nvPr/>
        </p:nvSpPr>
        <p:spPr>
          <a:xfrm>
            <a:off x="3971925" y="5686425"/>
            <a:ext cx="4562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Area of grain = </a:t>
            </a:r>
            <a:r>
              <a:rPr lang="en-AU" i="1"/>
              <a:t>L</a:t>
            </a:r>
            <a:r>
              <a:rPr lang="en-AU" i="1" baseline="30000"/>
              <a:t>2   </a:t>
            </a:r>
            <a:r>
              <a:rPr lang="en-AU" i="1"/>
              <a:t> </a:t>
            </a:r>
          </a:p>
          <a:p>
            <a:endParaRPr lang="en-AU" i="1"/>
          </a:p>
          <a:p>
            <a:r>
              <a:rPr lang="en-AU"/>
              <a:t>Grain boundary fraction </a:t>
            </a:r>
            <a:r>
              <a:rPr lang="en-AU" i="1"/>
              <a:t>f =2d/L</a:t>
            </a:r>
            <a:endParaRPr lang="en-AU" i="1" baseline="3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Size of Effect?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6296026" y="4471988"/>
            <a:ext cx="10939737" cy="9522154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4" name="Rectangle 2"/>
          <p:cNvSpPr/>
          <p:nvPr/>
        </p:nvSpPr>
        <p:spPr>
          <a:xfrm>
            <a:off x="5076824" y="2914649"/>
            <a:ext cx="13919345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4332514" y="2265721"/>
            <a:ext cx="3526971" cy="51435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6915" y="1417638"/>
            <a:ext cx="5987846" cy="646331"/>
          </a:xfrm>
          <a:prstGeom prst="rect">
            <a:avLst/>
          </a:prstGeom>
          <a:solidFill>
            <a:srgbClr val="FFFF00">
              <a:alpha val="46000"/>
            </a:srgbClr>
          </a:solidFill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Effective diffusion coefficient: 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weighted sum of lattice and grain boundary contributions</a:t>
            </a:r>
          </a:p>
        </p:txBody>
      </p:sp>
      <p:sp>
        <p:nvSpPr>
          <p:cNvPr id="6" name="Rectangle 2"/>
          <p:cNvSpPr/>
          <p:nvPr/>
        </p:nvSpPr>
        <p:spPr>
          <a:xfrm flipV="1">
            <a:off x="4689986" y="3628153"/>
            <a:ext cx="15740787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8" name="Object 7"/>
          <p:cNvPicPr/>
          <p:nvPr/>
        </p:nvPicPr>
        <p:blipFill>
          <a:blip r:embed="rId3"/>
          <a:stretch/>
        </p:blipFill>
        <p:spPr>
          <a:xfrm>
            <a:off x="4453915" y="3342968"/>
            <a:ext cx="1871576" cy="68206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8947355" y="3185652"/>
            <a:ext cx="530942" cy="12717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FFFFFF"/>
              </a:solidFill>
              <a:latin typeface="Arial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3457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Metal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97844" y="3628153"/>
            <a:ext cx="767013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Gas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35845" y="4729316"/>
            <a:ext cx="334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X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>
            <a:off x="9370142" y="4913982"/>
            <a:ext cx="108155" cy="11979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16" name="Straight Arrow Connector 15"/>
          <p:cNvCxnSpPr>
            <a:stCxn id="13" idx="1"/>
          </p:cNvCxnSpPr>
          <p:nvPr/>
        </p:nvCxnSpPr>
        <p:spPr>
          <a:xfrm flipH="1">
            <a:off x="8927691" y="4913982"/>
            <a:ext cx="108154" cy="1198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11" name="Rectangle 2"/>
          <p:cNvSpPr/>
          <p:nvPr/>
        </p:nvSpPr>
        <p:spPr>
          <a:xfrm flipV="1">
            <a:off x="3899637" y="4760808"/>
            <a:ext cx="14556735" cy="606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14" name="Object 13"/>
          <p:cNvPicPr/>
          <p:nvPr/>
        </p:nvPicPr>
        <p:blipFill>
          <a:blip r:embed="rId4"/>
          <a:stretch/>
        </p:blipFill>
        <p:spPr>
          <a:xfrm>
            <a:off x="4262702" y="4649686"/>
            <a:ext cx="3904396" cy="68206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09600" y="4649686"/>
            <a:ext cx="2069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Integrate: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5712542"/>
            <a:ext cx="1828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For 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D</a:t>
            </a:r>
            <a:r>
              <a:rPr lang="en-AU" sz="1800" b="0" i="1" u="none" strike="noStrike" kern="1200" spc="0" baseline="-25000">
                <a:solidFill>
                  <a:srgbClr val="000000"/>
                </a:solidFill>
                <a:latin typeface="Arial"/>
                <a:ea typeface="+mn-ea"/>
              </a:rPr>
              <a:t>B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&gt;&gt;D</a:t>
            </a:r>
            <a:r>
              <a:rPr lang="en-AU" sz="1800" b="0" i="1" u="none" strike="noStrike" kern="1200" spc="0" baseline="-25000">
                <a:solidFill>
                  <a:srgbClr val="000000"/>
                </a:solidFill>
                <a:latin typeface="Arial"/>
                <a:ea typeface="+mn-ea"/>
              </a:rPr>
              <a:t>L</a:t>
            </a: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, </a:t>
            </a:r>
          </a:p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0" i="1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f </a:t>
            </a:r>
            <a:r>
              <a:rPr lang="en-AU" sz="1800" b="0" i="0" u="none" strike="noStrike" kern="1200" spc="0" baseline="0">
                <a:solidFill>
                  <a:srgbClr val="000000"/>
                </a:solidFill>
                <a:latin typeface="Arial"/>
                <a:ea typeface="+mn-ea"/>
              </a:rPr>
              <a:t>constant</a:t>
            </a:r>
          </a:p>
        </p:txBody>
      </p:sp>
      <p:sp>
        <p:nvSpPr>
          <p:cNvPr id="19" name="Rectangle 4"/>
          <p:cNvSpPr/>
          <p:nvPr/>
        </p:nvSpPr>
        <p:spPr>
          <a:xfrm>
            <a:off x="4453915" y="5834166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U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pic>
        <p:nvPicPr>
          <p:cNvPr id="20" name="Object 19"/>
          <p:cNvPicPr/>
          <p:nvPr/>
        </p:nvPicPr>
        <p:blipFill>
          <a:blip r:embed="rId5"/>
          <a:stretch/>
        </p:blipFill>
        <p:spPr>
          <a:xfrm>
            <a:off x="4332514" y="5657207"/>
            <a:ext cx="1763486" cy="421434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4434250" y="6239951"/>
            <a:ext cx="2031897" cy="369332"/>
          </a:xfrm>
          <a:prstGeom prst="rect">
            <a:avLst/>
          </a:prstGeom>
          <a:solidFill>
            <a:srgbClr val="92D050">
              <a:alpha val="44000"/>
            </a:srgbClr>
          </a:solidFill>
        </p:spPr>
        <p:txBody>
          <a:bodyPr wrap="square">
            <a:spAutoFit/>
          </a:bodyPr>
          <a:lstStyle/>
          <a:p>
            <a:r>
              <a:rPr lang="en-AU" i="1"/>
              <a:t>k</a:t>
            </a:r>
            <a:r>
              <a:rPr lang="en-AU" i="1" baseline="-25000"/>
              <a:t>p</a:t>
            </a:r>
            <a:r>
              <a:rPr lang="en-AU" i="1"/>
              <a:t> = 2dV</a:t>
            </a:r>
            <a:r>
              <a:rPr lang="el-GR" i="1"/>
              <a:t>Δ</a:t>
            </a:r>
            <a:r>
              <a:rPr lang="en-AU" i="1"/>
              <a:t>CD</a:t>
            </a:r>
            <a:r>
              <a:rPr lang="en-AU" i="1" baseline="-25000"/>
              <a:t>B</a:t>
            </a:r>
            <a:r>
              <a:rPr lang="en-AU" i="1"/>
              <a:t>/L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266039" y="5331747"/>
            <a:ext cx="3519948" cy="1338610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Scale-alloy interface</a:t>
            </a:r>
          </a:p>
          <a:p>
            <a:pPr marL="342900" indent="-342900">
              <a:buAutoNum type="arabicPeriod"/>
            </a:pPr>
            <a:endParaRPr lang="en-A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400000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 b="1"/>
              <a:t>Scale-alloy interface</a:t>
            </a:r>
          </a:p>
          <a:p>
            <a:r>
              <a:rPr lang="en-AU" b="1"/>
              <a:t>      </a:t>
            </a:r>
            <a:r>
              <a:rPr lang="en-AU"/>
              <a:t>Alloy to grow a different (more protective) layer at scale-alloy interface</a:t>
            </a:r>
            <a:endParaRPr lang="en-AU" b="1"/>
          </a:p>
          <a:p>
            <a:pPr marL="342900" indent="-342900">
              <a:buAutoNum type="arabicPeriod"/>
            </a:pPr>
            <a:endParaRPr lang="en-AU"/>
          </a:p>
        </p:txBody>
      </p:sp>
      <p:sp>
        <p:nvSpPr>
          <p:cNvPr id="4" name="Rectangle 3"/>
          <p:cNvSpPr/>
          <p:nvPr/>
        </p:nvSpPr>
        <p:spPr>
          <a:xfrm flipV="1">
            <a:off x="352425" y="4867222"/>
            <a:ext cx="4362450" cy="45719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876800" y="4912941"/>
            <a:ext cx="1504950" cy="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Alloy for Growth of Oxide under Cr</a:t>
            </a:r>
            <a:r>
              <a:rPr lang="en-AU" sz="4800" baseline="-25000"/>
              <a:t>2</a:t>
            </a:r>
            <a:r>
              <a:rPr lang="en-AU" sz="4800"/>
              <a:t>O</a:t>
            </a:r>
            <a:r>
              <a:rPr lang="en-AU" sz="4800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2085975" y="3268663"/>
            <a:ext cx="8020050" cy="2132012"/>
          </a:xfrm>
          <a:solidFill>
            <a:srgbClr val="FFC000">
              <a:alpha val="43000"/>
            </a:srgbClr>
          </a:solidFill>
        </p:spPr>
        <p:txBody>
          <a:bodyPr/>
          <a:lstStyle/>
          <a:p>
            <a:r>
              <a:rPr lang="en-AU"/>
              <a:t>REQUIREMENTS</a:t>
            </a:r>
          </a:p>
          <a:p>
            <a:endParaRPr lang="en-AU"/>
          </a:p>
          <a:p>
            <a:pPr algn="l"/>
            <a:r>
              <a:rPr lang="en-AU"/>
              <a:t>New oxide must be more stable than Cr</a:t>
            </a:r>
            <a:r>
              <a:rPr lang="en-AU" baseline="-25000"/>
              <a:t>2</a:t>
            </a:r>
            <a:r>
              <a:rPr lang="en-AU"/>
              <a:t>O</a:t>
            </a:r>
            <a:r>
              <a:rPr lang="en-AU" baseline="-25000"/>
              <a:t>3</a:t>
            </a:r>
          </a:p>
          <a:p>
            <a:pPr algn="l"/>
            <a:r>
              <a:rPr lang="en-AU"/>
              <a:t>New alloy component must be able to diffuse to surface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781425" y="703959"/>
            <a:ext cx="4984366" cy="586829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0178881">
            <a:off x="4910216" y="2815206"/>
            <a:ext cx="1914525" cy="469279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3075" y="2450425"/>
            <a:ext cx="158115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Cr oxidation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6838365" y="2635091"/>
            <a:ext cx="2524710" cy="12859"/>
          </a:xfrm>
          <a:prstGeom prst="straightConnector1">
            <a:avLst/>
          </a:prstGeom>
          <a:ln w="15875">
            <a:solidFill>
              <a:schemeClr val="tx1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932873" y="766618"/>
            <a:ext cx="10603345" cy="1099127"/>
          </a:xfrm>
        </p:spPr>
        <p:txBody>
          <a:bodyPr/>
          <a:lstStyle/>
          <a:p>
            <a:r>
              <a:rPr lang="en-AU" sz="4800"/>
              <a:t>High Cr Alloys also Carburise in 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29145" y="2165927"/>
            <a:ext cx="5105400" cy="3657600"/>
            <a:chOff x="877888" y="946150"/>
            <a:chExt cx="7205662" cy="5759450"/>
          </a:xfrm>
        </p:grpSpPr>
        <p:pic>
          <p:nvPicPr>
            <p:cNvPr id="5" name="Picture 2"/>
            <p:cNvPicPr/>
            <p:nvPr/>
          </p:nvPicPr>
          <p:blipFill>
            <a:blip r:embed="rId2"/>
            <a:stretch/>
          </p:blipFill>
          <p:spPr>
            <a:xfrm>
              <a:off x="877888" y="946150"/>
              <a:ext cx="7199312" cy="5759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4"/>
            <p:cNvSpPr txBox="1"/>
            <p:nvPr/>
          </p:nvSpPr>
          <p:spPr>
            <a:xfrm>
              <a:off x="1466849" y="1936750"/>
              <a:ext cx="1992171" cy="726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AU" sz="2400">
                  <a:solidFill>
                    <a:srgbClr val="FFFFFF"/>
                  </a:solidFill>
                  <a:latin typeface="Calibri"/>
                </a:rPr>
                <a:t>Cr</a:t>
              </a:r>
              <a:r>
                <a:rPr lang="en-AU" sz="2400" baseline="-25000">
                  <a:solidFill>
                    <a:srgbClr val="FFFFFF"/>
                  </a:solidFill>
                  <a:latin typeface="Calibri"/>
                </a:rPr>
                <a:t>2</a:t>
              </a:r>
              <a:r>
                <a:rPr lang="en-AU" sz="2400">
                  <a:solidFill>
                    <a:srgbClr val="FFFFFF"/>
                  </a:solidFill>
                  <a:latin typeface="Calibri"/>
                </a:rPr>
                <a:t>O</a:t>
              </a:r>
              <a:r>
                <a:rPr lang="en-AU" sz="2400" baseline="-25000">
                  <a:solidFill>
                    <a:srgbClr val="FFFFFF"/>
                  </a:solidFill>
                  <a:latin typeface="Calibri"/>
                </a:rPr>
                <a:t>3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>
              <a:off x="1753394" y="2621756"/>
              <a:ext cx="457200" cy="1588"/>
            </a:xfrm>
            <a:prstGeom prst="straightConnector1">
              <a:avLst/>
            </a:prstGeom>
            <a:ln w="9525">
              <a:solidFill>
                <a:schemeClr val="bg1"/>
              </a:solidFill>
              <a:prstDash val="solid"/>
              <a:tailEnd type="arrow"/>
            </a:ln>
          </p:spPr>
        </p:cxnSp>
        <p:sp>
          <p:nvSpPr>
            <p:cNvPr id="8" name="TextBox 8"/>
            <p:cNvSpPr txBox="1"/>
            <p:nvPr/>
          </p:nvSpPr>
          <p:spPr>
            <a:xfrm>
              <a:off x="4419601" y="4598989"/>
              <a:ext cx="1600201" cy="726962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/>
              <a:r>
                <a:rPr lang="en-AU" sz="2400">
                  <a:solidFill>
                    <a:srgbClr val="000000"/>
                  </a:solidFill>
                  <a:latin typeface="Calibri"/>
                </a:rPr>
                <a:t>carbide</a:t>
              </a:r>
              <a:endParaRPr lang="en-AU" sz="2400" baseline="-25000">
                <a:solidFill>
                  <a:srgbClr val="000000"/>
                </a:solidFill>
                <a:latin typeface="Calibri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4953794" y="4333081"/>
              <a:ext cx="533400" cy="158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olid"/>
              <a:tailEnd type="arrow"/>
            </a:ln>
          </p:spPr>
        </p:cxnSp>
        <p:sp>
          <p:nvSpPr>
            <p:cNvPr id="10" name="Rectangle 9"/>
            <p:cNvSpPr/>
            <p:nvPr/>
          </p:nvSpPr>
          <p:spPr>
            <a:xfrm>
              <a:off x="885825" y="2971800"/>
              <a:ext cx="7197725" cy="6858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anchor="ctr"/>
            <a:lstStyle/>
            <a:p>
              <a:endParaRPr lang="en-US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749309" y="2900218"/>
            <a:ext cx="3131127" cy="1200329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UNDESIRABLE:</a:t>
            </a:r>
          </a:p>
          <a:p>
            <a:r>
              <a:rPr lang="en-AU"/>
              <a:t>Changes to subsurface…</a:t>
            </a:r>
          </a:p>
          <a:p>
            <a:endParaRPr lang="en-AU"/>
          </a:p>
          <a:p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2609849" y="6019800"/>
            <a:ext cx="1857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Fe-20Cr, 650</a:t>
            </a:r>
            <a:r>
              <a:rPr lang="en-AU" baseline="30000"/>
              <a:t>o</a:t>
            </a:r>
            <a:r>
              <a:rPr lang="en-AU"/>
              <a:t>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5400"/>
              <a:t>Si as an Alloy Addition?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Silica more stable than Chromia: therefore stable under Cr</a:t>
            </a:r>
            <a:r>
              <a:rPr lang="en-AU" baseline="-25000"/>
              <a:t>2</a:t>
            </a:r>
            <a:r>
              <a:rPr lang="en-AU"/>
              <a:t>O</a:t>
            </a:r>
            <a:r>
              <a:rPr lang="en-AU" baseline="-25000"/>
              <a:t>3</a:t>
            </a:r>
            <a:r>
              <a:rPr lang="en-AU"/>
              <a:t> scale </a:t>
            </a:r>
            <a:r>
              <a:rPr lang="en-AU" b="1">
                <a:solidFill>
                  <a:srgbClr val="FF0000"/>
                </a:solidFill>
              </a:rPr>
              <a:t>OK</a:t>
            </a:r>
          </a:p>
          <a:p>
            <a:r>
              <a:rPr lang="en-AU"/>
              <a:t>Must ensure that it oxidises externally, not internally</a:t>
            </a:r>
          </a:p>
          <a:p>
            <a:r>
              <a:rPr lang="en-AU"/>
              <a:t>Need continuous layer of silica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BARRIER LAYER SiO</a:t>
            </a:r>
            <a:r>
              <a:rPr lang="en-AU" baseline="-25000"/>
              <a:t>2</a:t>
            </a:r>
          </a:p>
        </p:txBody>
      </p:sp>
      <p:pic>
        <p:nvPicPr>
          <p:cNvPr id="86018" name="Picture 2"/>
          <p:cNvPicPr/>
          <p:nvPr>
            <p:ph idx="1"/>
          </p:nvPr>
        </p:nvPicPr>
        <p:blipFill>
          <a:blip r:embed="rId2"/>
          <a:stretch/>
        </p:blipFill>
        <p:spPr>
          <a:xfrm>
            <a:off x="2577616" y="2060849"/>
            <a:ext cx="7337141" cy="2508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75720" y="5013176"/>
            <a:ext cx="5328592" cy="400110"/>
          </a:xfrm>
          <a:prstGeom prst="rect">
            <a:avLst/>
          </a:prstGeom>
          <a:solidFill>
            <a:srgbClr val="92D050">
              <a:alpha val="52000"/>
            </a:srgbClr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Times New Roman"/>
                <a:ea typeface="BatangChe"/>
              </a:rPr>
              <a:t>TEM-BF: Fe-20Cr-0.2Si after reaction for 240 h</a:t>
            </a:r>
            <a:endParaRPr lang="en-AU" sz="20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7808" y="5805264"/>
            <a:ext cx="3312368" cy="40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AU" sz="2000" b="1">
                <a:solidFill>
                  <a:srgbClr val="000000"/>
                </a:solidFill>
                <a:latin typeface="Arial"/>
              </a:rPr>
              <a:t>No internal carburisation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AU"/>
              <a:t>Si effect on Fe-20Cr: Mechanism</a:t>
            </a:r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35560" y="2780929"/>
            <a:ext cx="3816424" cy="1170621"/>
            <a:chOff x="2135560" y="2780929"/>
            <a:chExt cx="3816424" cy="1170621"/>
          </a:xfrm>
        </p:grpSpPr>
        <p:grpSp>
          <p:nvGrpSpPr>
            <p:cNvPr id="4" name="Group 3"/>
            <p:cNvGrpSpPr/>
            <p:nvPr/>
          </p:nvGrpSpPr>
          <p:grpSpPr>
            <a:xfrm>
              <a:off x="2135560" y="2780929"/>
              <a:ext cx="2160240" cy="1170621"/>
              <a:chOff x="611560" y="2780928"/>
              <a:chExt cx="2160240" cy="1170621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611560" y="2780928"/>
                <a:ext cx="21602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611560" y="3217241"/>
                <a:ext cx="21602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</p:cxnSp>
          <p:sp>
            <p:nvSpPr>
              <p:cNvPr id="9" name="Rectangle 8"/>
              <p:cNvSpPr/>
              <p:nvPr/>
            </p:nvSpPr>
            <p:spPr>
              <a:xfrm>
                <a:off x="611560" y="2783487"/>
                <a:ext cx="2160240" cy="433754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403648" y="2815698"/>
                <a:ext cx="7920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AU">
                    <a:solidFill>
                      <a:srgbClr val="000000"/>
                    </a:solidFill>
                    <a:latin typeface="Arial"/>
                  </a:rPr>
                  <a:t>Cr</a:t>
                </a:r>
                <a:r>
                  <a:rPr lang="en-AU" baseline="-2500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AU">
                    <a:solidFill>
                      <a:srgbClr val="000000"/>
                    </a:solidFill>
                    <a:latin typeface="Arial"/>
                  </a:rPr>
                  <a:t>O</a:t>
                </a:r>
                <a:r>
                  <a:rPr lang="en-AU" baseline="-25000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03648" y="3582217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>
                    <a:solidFill>
                      <a:srgbClr val="000000"/>
                    </a:solidFill>
                    <a:latin typeface="Arial"/>
                  </a:rPr>
                  <a:t>Alloy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799856" y="2894076"/>
              <a:ext cx="1152128" cy="64633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Arial"/>
                </a:rPr>
                <a:t>p(O</a:t>
              </a:r>
              <a:r>
                <a:rPr lang="en-AU" baseline="-25000">
                  <a:solidFill>
                    <a:srgbClr val="000000"/>
                  </a:solidFill>
                  <a:latin typeface="Arial"/>
                </a:rPr>
                <a:t>2</a:t>
              </a:r>
              <a:r>
                <a:rPr lang="en-AU">
                  <a:solidFill>
                    <a:srgbClr val="000000"/>
                  </a:solidFill>
                  <a:latin typeface="Arial"/>
                </a:rPr>
                <a:t>) very low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4367808" y="3185030"/>
              <a:ext cx="360040" cy="3221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</p:cxnSp>
      </p:grpSp>
      <p:grpSp>
        <p:nvGrpSpPr>
          <p:cNvPr id="13" name="Group 12"/>
          <p:cNvGrpSpPr/>
          <p:nvPr/>
        </p:nvGrpSpPr>
        <p:grpSpPr>
          <a:xfrm>
            <a:off x="7320136" y="2780929"/>
            <a:ext cx="2160240" cy="1170621"/>
            <a:chOff x="611560" y="2780928"/>
            <a:chExt cx="2160240" cy="1170621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11560" y="2780928"/>
              <a:ext cx="216024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>
              <a:off x="611560" y="3217241"/>
              <a:ext cx="216024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</p:cxnSp>
        <p:sp>
          <p:nvSpPr>
            <p:cNvPr id="17" name="Rectangle 16"/>
            <p:cNvSpPr/>
            <p:nvPr/>
          </p:nvSpPr>
          <p:spPr>
            <a:xfrm>
              <a:off x="611560" y="2783487"/>
              <a:ext cx="2160240" cy="433754"/>
            </a:xfrm>
            <a:prstGeom prst="rect">
              <a:avLst/>
            </a:prstGeom>
            <a:solidFill>
              <a:srgbClr val="92D050">
                <a:alpha val="8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en-AU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403648" y="2815698"/>
              <a:ext cx="7920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Arial"/>
                </a:rPr>
                <a:t>Cr</a:t>
              </a:r>
              <a:r>
                <a:rPr lang="en-AU" baseline="-25000">
                  <a:solidFill>
                    <a:srgbClr val="000000"/>
                  </a:solidFill>
                  <a:latin typeface="Arial"/>
                </a:rPr>
                <a:t>2</a:t>
              </a:r>
              <a:r>
                <a:rPr lang="en-AU">
                  <a:solidFill>
                    <a:srgbClr val="000000"/>
                  </a:solidFill>
                  <a:latin typeface="Arial"/>
                </a:rPr>
                <a:t>O</a:t>
              </a:r>
              <a:r>
                <a:rPr lang="en-AU" baseline="-25000">
                  <a:solidFill>
                    <a:srgbClr val="000000"/>
                  </a:solidFill>
                  <a:latin typeface="Arial"/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03648" y="3582217"/>
              <a:ext cx="10801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Arial"/>
                </a:rPr>
                <a:t>Alloy</a:t>
              </a: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608168" y="3217242"/>
            <a:ext cx="0" cy="499791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tailEnd type="arrow"/>
          </a:ln>
        </p:spPr>
      </p:cxnSp>
      <p:sp>
        <p:nvSpPr>
          <p:cNvPr id="20" name="TextBox 19"/>
          <p:cNvSpPr txBox="1"/>
          <p:nvPr/>
        </p:nvSpPr>
        <p:spPr>
          <a:xfrm>
            <a:off x="6816080" y="3766884"/>
            <a:ext cx="1296144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Arial"/>
              </a:rPr>
              <a:t>J</a:t>
            </a:r>
            <a:r>
              <a:rPr lang="en-AU" baseline="-25000">
                <a:solidFill>
                  <a:srgbClr val="000000"/>
                </a:solidFill>
                <a:latin typeface="Arial"/>
              </a:rPr>
              <a:t>O</a:t>
            </a:r>
            <a:r>
              <a:rPr lang="en-AU">
                <a:solidFill>
                  <a:srgbClr val="000000"/>
                </a:solidFill>
                <a:latin typeface="Arial"/>
              </a:rPr>
              <a:t> negligible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832304" y="3217242"/>
            <a:ext cx="0" cy="1651919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arrow"/>
          </a:ln>
        </p:spPr>
      </p:cxnSp>
      <p:sp>
        <p:nvSpPr>
          <p:cNvPr id="23" name="TextBox 22"/>
          <p:cNvSpPr txBox="1"/>
          <p:nvPr/>
        </p:nvSpPr>
        <p:spPr>
          <a:xfrm>
            <a:off x="8184232" y="4876583"/>
            <a:ext cx="1296144" cy="64633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>
                <a:solidFill>
                  <a:srgbClr val="000000"/>
                </a:solidFill>
                <a:latin typeface="Arial"/>
              </a:rPr>
              <a:t>J</a:t>
            </a:r>
            <a:r>
              <a:rPr lang="en-AU" baseline="-25000">
                <a:solidFill>
                  <a:srgbClr val="000000"/>
                </a:solidFill>
                <a:latin typeface="Arial"/>
              </a:rPr>
              <a:t>Si</a:t>
            </a:r>
            <a:r>
              <a:rPr lang="en-AU">
                <a:solidFill>
                  <a:srgbClr val="000000"/>
                </a:solidFill>
                <a:latin typeface="Arial"/>
              </a:rPr>
              <a:t> significant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94067" y="5933311"/>
            <a:ext cx="5508612" cy="400110"/>
          </a:xfrm>
          <a:prstGeom prst="rect">
            <a:avLst/>
          </a:prstGeom>
          <a:solidFill>
            <a:srgbClr val="92D050">
              <a:alpha val="44000"/>
            </a:srgbClr>
          </a:solidFill>
        </p:spPr>
        <p:txBody>
          <a:bodyPr wrap="square">
            <a:spAutoFit/>
          </a:bodyPr>
          <a:lstStyle/>
          <a:p>
            <a:r>
              <a:rPr lang="en-AU" sz="2000">
                <a:solidFill>
                  <a:srgbClr val="000000"/>
                </a:solidFill>
                <a:latin typeface="Arial"/>
              </a:rPr>
              <a:t>Chromia promotes external silica layer growth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How Much Si?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838200" y="3602038"/>
            <a:ext cx="9144000" cy="1655762"/>
          </a:xfrm>
        </p:spPr>
        <p:txBody>
          <a:bodyPr/>
          <a:lstStyle/>
          <a:p>
            <a:pPr algn="l"/>
            <a:r>
              <a:rPr lang="en-AU" sz="1800"/>
              <a:t>To maintain single-phase layer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470912" y="2146702"/>
            <a:ext cx="3421626" cy="10618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3425" y="1753250"/>
            <a:ext cx="3651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For external and not internal SiO</a:t>
            </a:r>
            <a:r>
              <a:rPr lang="en-AU" baseline="-2500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95849" y="2636936"/>
            <a:ext cx="4095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1400"/>
              <a:t>Si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7424" y="2771775"/>
            <a:ext cx="531558" cy="276999"/>
          </a:xfrm>
          <a:prstGeom prst="rect">
            <a:avLst/>
          </a:prstGeom>
          <a:blipFill>
            <a:blip r:embed="rId3"/>
            <a:stretch>
              <a:fillRect t="-4444" b="-15556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pic>
        <p:nvPicPr>
          <p:cNvPr id="12" name="Picture 11"/>
          <p:cNvPicPr/>
          <p:nvPr/>
        </p:nvPicPr>
        <p:blipFill>
          <a:blip r:embed="rId4"/>
          <a:stretch/>
        </p:blipFill>
        <p:spPr>
          <a:xfrm>
            <a:off x="4666635" y="3971925"/>
            <a:ext cx="2729709" cy="8340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62524" y="4380265"/>
            <a:ext cx="40957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AU" sz="1400"/>
              <a:t>Si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75671" y="4523854"/>
            <a:ext cx="531558" cy="276999"/>
          </a:xfrm>
          <a:prstGeom prst="rect">
            <a:avLst/>
          </a:prstGeom>
          <a:blipFill>
            <a:blip r:embed="rId5"/>
            <a:stretch>
              <a:fillRect t="-2174" b="-1304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249022"/>
            <a:ext cx="10058400" cy="1085128"/>
          </a:xfrm>
        </p:spPr>
        <p:txBody>
          <a:bodyPr/>
          <a:lstStyle/>
          <a:p>
            <a:r>
              <a:rPr lang="en-AU" sz="4800"/>
              <a:t>For External SiO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752600" y="1773238"/>
            <a:ext cx="9144000" cy="1655762"/>
          </a:xfrm>
        </p:spPr>
        <p:txBody>
          <a:bodyPr/>
          <a:lstStyle/>
          <a:p>
            <a:pPr algn="l"/>
            <a:r>
              <a:rPr lang="en-AU"/>
              <a:t>Need Oxygen solubility in alloy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4613787" y="2601119"/>
            <a:ext cx="3421626" cy="106188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421185" y="3742954"/>
            <a:ext cx="3816424" cy="1170621"/>
            <a:chOff x="2135560" y="2780929"/>
            <a:chExt cx="3816424" cy="1170621"/>
          </a:xfrm>
        </p:grpSpPr>
        <p:grpSp>
          <p:nvGrpSpPr>
            <p:cNvPr id="7" name="Group 6"/>
            <p:cNvGrpSpPr/>
            <p:nvPr/>
          </p:nvGrpSpPr>
          <p:grpSpPr>
            <a:xfrm>
              <a:off x="2135560" y="2780929"/>
              <a:ext cx="2160240" cy="1170621"/>
              <a:chOff x="611560" y="2780928"/>
              <a:chExt cx="2160240" cy="1170621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611560" y="2780928"/>
                <a:ext cx="21602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11560" y="3217241"/>
                <a:ext cx="2160240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</p:cxnSp>
          <p:sp>
            <p:nvSpPr>
              <p:cNvPr id="12" name="Rectangle 11"/>
              <p:cNvSpPr/>
              <p:nvPr/>
            </p:nvSpPr>
            <p:spPr>
              <a:xfrm>
                <a:off x="611560" y="2783487"/>
                <a:ext cx="2160240" cy="433754"/>
              </a:xfrm>
              <a:prstGeom prst="rect">
                <a:avLst/>
              </a:prstGeom>
              <a:solidFill>
                <a:srgbClr val="92D050">
                  <a:alpha val="8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03648" y="2815698"/>
                <a:ext cx="79208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AU">
                    <a:solidFill>
                      <a:srgbClr val="000000"/>
                    </a:solidFill>
                    <a:latin typeface="Arial"/>
                  </a:rPr>
                  <a:t>Cr</a:t>
                </a:r>
                <a:r>
                  <a:rPr lang="en-AU" baseline="-25000">
                    <a:solidFill>
                      <a:srgbClr val="000000"/>
                    </a:solidFill>
                    <a:latin typeface="Arial"/>
                  </a:rPr>
                  <a:t>2</a:t>
                </a:r>
                <a:r>
                  <a:rPr lang="en-AU">
                    <a:solidFill>
                      <a:srgbClr val="000000"/>
                    </a:solidFill>
                    <a:latin typeface="Arial"/>
                  </a:rPr>
                  <a:t>O</a:t>
                </a:r>
                <a:r>
                  <a:rPr lang="en-AU" baseline="-25000">
                    <a:solidFill>
                      <a:srgbClr val="000000"/>
                    </a:solidFill>
                    <a:latin typeface="Arial"/>
                  </a:rPr>
                  <a:t>3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403648" y="3582217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AU">
                    <a:solidFill>
                      <a:srgbClr val="000000"/>
                    </a:solidFill>
                    <a:latin typeface="Arial"/>
                  </a:rPr>
                  <a:t>Alloy</a:t>
                </a: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799856" y="2894076"/>
              <a:ext cx="1152128" cy="64633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>
                  <a:solidFill>
                    <a:srgbClr val="000000"/>
                  </a:solidFill>
                  <a:latin typeface="Arial"/>
                </a:rPr>
                <a:t>p(O</a:t>
              </a:r>
              <a:r>
                <a:rPr lang="en-AU" baseline="-25000">
                  <a:solidFill>
                    <a:srgbClr val="000000"/>
                  </a:solidFill>
                  <a:latin typeface="Arial"/>
                </a:rPr>
                <a:t>2</a:t>
              </a:r>
              <a:r>
                <a:rPr lang="en-AU">
                  <a:solidFill>
                    <a:srgbClr val="000000"/>
                  </a:solidFill>
                  <a:latin typeface="Arial"/>
                </a:rPr>
                <a:t>) very low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367808" y="3185030"/>
              <a:ext cx="360040" cy="3221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olid"/>
              <a:tailEnd type="arrow"/>
            </a:ln>
          </p:spPr>
        </p:cxnSp>
      </p:grpSp>
      <p:sp>
        <p:nvSpPr>
          <p:cNvPr id="15" name="TextBox 14"/>
          <p:cNvSpPr txBox="1"/>
          <p:nvPr/>
        </p:nvSpPr>
        <p:spPr>
          <a:xfrm>
            <a:off x="7019925" y="3762375"/>
            <a:ext cx="342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2</a:t>
            </a:r>
            <a:r>
              <a:rPr lang="en-AU" u="sng"/>
              <a:t>Cr</a:t>
            </a:r>
            <a:r>
              <a:rPr lang="en-AU"/>
              <a:t> + 3/2O</a:t>
            </a:r>
            <a:r>
              <a:rPr lang="en-AU" baseline="-25000"/>
              <a:t>2</a:t>
            </a:r>
            <a:r>
              <a:rPr lang="en-AU"/>
              <a:t> = Cr</a:t>
            </a:r>
            <a:r>
              <a:rPr lang="en-AU" baseline="-25000"/>
              <a:t>2</a:t>
            </a:r>
            <a:r>
              <a:rPr lang="en-AU"/>
              <a:t>O</a:t>
            </a:r>
            <a:r>
              <a:rPr lang="en-AU" baseline="-25000"/>
              <a:t>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15174" y="4667251"/>
            <a:ext cx="2428875" cy="1186159"/>
          </a:xfrm>
          <a:prstGeom prst="rect">
            <a:avLst/>
          </a:prstGeom>
          <a:blipFill>
            <a:blip r:embed="rId3"/>
            <a:stretch>
              <a:fillRect t="-309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33700" y="6019800"/>
            <a:ext cx="5848350" cy="441211"/>
          </a:xfrm>
          <a:prstGeom prst="rect">
            <a:avLst/>
          </a:prstGeom>
          <a:blipFill>
            <a:blip r:embed="rId4"/>
            <a:stretch>
              <a:fillRect l="-833" b="-16667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pic>
        <p:nvPicPr>
          <p:cNvPr id="18" name="Picture 17"/>
          <p:cNvPicPr/>
          <p:nvPr/>
        </p:nvPicPr>
        <p:blipFill>
          <a:blip r:embed="rId5"/>
          <a:stretch/>
        </p:blipFill>
        <p:spPr>
          <a:xfrm>
            <a:off x="5666453" y="6046052"/>
            <a:ext cx="1887794" cy="4424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Calculation Results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730477" y="1705589"/>
            <a:ext cx="8731045" cy="3923071"/>
          </a:xfrm>
          <a:prstGeom prst="rect">
            <a:avLst/>
          </a:prstGeom>
        </p:spPr>
      </p:pic>
      <p:sp>
        <p:nvSpPr>
          <p:cNvPr id="3" name="Subtitle 2"/>
          <p:cNvSpPr/>
          <p:nvPr>
            <p:ph type="subTitle" idx="1"/>
          </p:nvPr>
        </p:nvSpPr>
        <p:spPr>
          <a:xfrm>
            <a:off x="1524000" y="2076450"/>
            <a:ext cx="9144000" cy="3181350"/>
          </a:xfrm>
        </p:spPr>
        <p:txBody>
          <a:bodyPr/>
          <a:lstStyle/>
          <a:p>
            <a:r>
              <a:rPr lang="en-AU"/>
              <a:t>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24050" y="4829175"/>
            <a:ext cx="7781925" cy="571500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00376" y="5800725"/>
            <a:ext cx="6819900" cy="646331"/>
          </a:xfrm>
          <a:prstGeom prst="rect">
            <a:avLst/>
          </a:prstGeom>
          <a:solidFill>
            <a:srgbClr val="92D050">
              <a:alpha val="47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AU" b="1"/>
              <a:t>Avoiding internal oxidation of Si easy</a:t>
            </a:r>
          </a:p>
          <a:p>
            <a:pPr marL="285750" indent="-285750">
              <a:buFont typeface="Arial" charset="0"/>
              <a:buChar char="•"/>
            </a:pPr>
            <a:r>
              <a:rPr lang="en-AU" b="1"/>
              <a:t>Continuous SiO</a:t>
            </a:r>
            <a:r>
              <a:rPr lang="en-AU" b="1" baseline="-25000"/>
              <a:t>2</a:t>
            </a:r>
            <a:r>
              <a:rPr lang="en-AU" b="1"/>
              <a:t> layer difficult, particularly for </a:t>
            </a:r>
            <a:r>
              <a:rPr lang="en-AU" b="1"/>
              <a:t>austenitics</a:t>
            </a:r>
            <a:endParaRPr lang="en-AU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Scale-alloy interface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Alloy to lower C entry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269265"/>
            <a:ext cx="10058400" cy="1085128"/>
          </a:xfrm>
        </p:spPr>
        <p:txBody>
          <a:bodyPr/>
          <a:lstStyle/>
          <a:p>
            <a:r>
              <a:rPr lang="en-AU" sz="4800"/>
              <a:t>Fe-20Cr-0.5Si,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710813" y="1354393"/>
            <a:ext cx="8770374" cy="4149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3975" y="5762625"/>
            <a:ext cx="19240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TEM bright field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269265"/>
            <a:ext cx="10058400" cy="1085128"/>
          </a:xfrm>
        </p:spPr>
        <p:txBody>
          <a:bodyPr/>
          <a:lstStyle/>
          <a:p>
            <a:r>
              <a:rPr lang="en-AU" sz="4800"/>
              <a:t>Fe-20Cr-0.5Si,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30635" y="1365761"/>
            <a:ext cx="7022665" cy="332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9875" y="4991100"/>
            <a:ext cx="19240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TEM bright field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7900219" y="1915446"/>
            <a:ext cx="3224981" cy="27726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50734" y="4879864"/>
            <a:ext cx="171726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EDS line scan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269265"/>
            <a:ext cx="10058400" cy="1085128"/>
          </a:xfrm>
        </p:spPr>
        <p:txBody>
          <a:bodyPr/>
          <a:lstStyle/>
          <a:p>
            <a:r>
              <a:rPr lang="en-AU" sz="4800"/>
              <a:t>Fe-20Cr-0.5Si,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260567" y="1354393"/>
            <a:ext cx="7022665" cy="3322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9875" y="4991100"/>
            <a:ext cx="192405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TEM bright field</a:t>
            </a:r>
          </a:p>
        </p:txBody>
      </p:sp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8239125" y="1915446"/>
            <a:ext cx="2886075" cy="24813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84084" y="1454238"/>
            <a:ext cx="171726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EDS line scan</a:t>
            </a: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7815408" y="4446032"/>
            <a:ext cx="2320413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35735" y="6324097"/>
            <a:ext cx="189669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SAD SiO</a:t>
            </a:r>
            <a:r>
              <a:rPr lang="en-AU" baseline="-25000"/>
              <a:t>2</a:t>
            </a:r>
            <a:r>
              <a:rPr lang="en-AU"/>
              <a:t> layer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868613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961393" y="4502983"/>
            <a:ext cx="1525382" cy="70885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28" name="TextBox 27"/>
          <p:cNvSpPr txBox="1"/>
          <p:nvPr/>
        </p:nvSpPr>
        <p:spPr>
          <a:xfrm>
            <a:off x="8505825" y="4314302"/>
            <a:ext cx="1876425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C:</a:t>
            </a:r>
          </a:p>
          <a:p>
            <a:endParaRPr lang="en-AU"/>
          </a:p>
        </p:txBody>
      </p:sp>
      <p:grpSp>
        <p:nvGrpSpPr>
          <p:cNvPr id="32" name="Group 31"/>
          <p:cNvGrpSpPr/>
          <p:nvPr/>
        </p:nvGrpSpPr>
        <p:grpSpPr>
          <a:xfrm>
            <a:off x="3848100" y="3721385"/>
            <a:ext cx="4362450" cy="1815537"/>
            <a:chOff x="3848100" y="3721385"/>
            <a:chExt cx="4362450" cy="1815537"/>
          </a:xfrm>
        </p:grpSpPr>
        <p:grpSp>
          <p:nvGrpSpPr>
            <p:cNvPr id="10" name="Group 9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2" name="Arrow: Bent 11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29" name="Arrow: Down 2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Ferritic Alloy Design Succeeds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3976687" y="1963738"/>
            <a:ext cx="4238625" cy="1655762"/>
          </a:xfrm>
          <a:blipFill>
            <a:blip r:embed="rId2"/>
            <a:stretch>
              <a:fillRect l="-1868" t="-2574" b="-1838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104899" y="314651"/>
            <a:ext cx="10544175" cy="1085128"/>
          </a:xfrm>
        </p:spPr>
        <p:txBody>
          <a:bodyPr/>
          <a:lstStyle/>
          <a:p>
            <a:r>
              <a:rPr lang="en-AU" sz="4800"/>
              <a:t>Fe-20Ni-20Cr-0.5Si,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  <a:endParaRPr lang="en-AU" sz="4800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2064774" y="1753250"/>
            <a:ext cx="8062452" cy="42475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942975" y="286292"/>
            <a:ext cx="10534650" cy="1085128"/>
          </a:xfrm>
        </p:spPr>
        <p:txBody>
          <a:bodyPr/>
          <a:lstStyle/>
          <a:p>
            <a:r>
              <a:rPr lang="en-AU" sz="4800"/>
              <a:t>Fe-20Ni-20Cr-0.5Si,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  <a:endParaRPr lang="en-AU" sz="4800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16949" y="1753250"/>
            <a:ext cx="6279126" cy="330802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7319809" y="2290253"/>
            <a:ext cx="3972232" cy="210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05825" y="4562475"/>
            <a:ext cx="1647825" cy="369332"/>
          </a:xfrm>
          <a:prstGeom prst="rect">
            <a:avLst/>
          </a:prstGeom>
          <a:solidFill>
            <a:srgbClr val="FFFF00">
              <a:alpha val="53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EDS Si map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742950" y="339054"/>
            <a:ext cx="10534650" cy="1085128"/>
          </a:xfrm>
        </p:spPr>
        <p:txBody>
          <a:bodyPr/>
          <a:lstStyle/>
          <a:p>
            <a:r>
              <a:rPr lang="en-AU" sz="4800"/>
              <a:t>Fe-20Ni-20Cr-0.5Si,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  <a:endParaRPr lang="en-AU" sz="4800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16949" y="1753250"/>
            <a:ext cx="6279126" cy="330802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7152968" y="1978153"/>
            <a:ext cx="3972232" cy="210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1050" y="2057162"/>
            <a:ext cx="1647825" cy="369332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EDS Si map</a:t>
            </a: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7803126" y="4161265"/>
            <a:ext cx="2123768" cy="2300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41097" y="6277347"/>
            <a:ext cx="1750603" cy="369332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SAD SiO</a:t>
            </a:r>
            <a:r>
              <a:rPr lang="en-AU" baseline="-25000"/>
              <a:t>2</a:t>
            </a:r>
            <a:r>
              <a:rPr lang="en-AU"/>
              <a:t> layer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671513" y="260045"/>
            <a:ext cx="10848974" cy="1085128"/>
          </a:xfrm>
        </p:spPr>
        <p:txBody>
          <a:bodyPr/>
          <a:lstStyle/>
          <a:p>
            <a:r>
              <a:rPr lang="en-AU" sz="4800"/>
              <a:t>Fe-20Ni-20Cr-0.5Si, 650</a:t>
            </a:r>
            <a:r>
              <a:rPr lang="en-AU" sz="4800" baseline="30000"/>
              <a:t>o</a:t>
            </a:r>
            <a:r>
              <a:rPr lang="en-AU" sz="4800"/>
              <a:t>C, Ar-20CO</a:t>
            </a:r>
            <a:r>
              <a:rPr lang="en-AU" sz="4800" baseline="-25000"/>
              <a:t>2</a:t>
            </a:r>
            <a:endParaRPr lang="en-AU" sz="4800"/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416949" y="1753250"/>
            <a:ext cx="6279126" cy="330802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7152968" y="1978153"/>
            <a:ext cx="3972232" cy="210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1050" y="2057162"/>
            <a:ext cx="1647825" cy="369332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EDS Si map</a:t>
            </a: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7803126" y="4161265"/>
            <a:ext cx="2123768" cy="2300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41097" y="6277347"/>
            <a:ext cx="1750603" cy="369332"/>
          </a:xfrm>
          <a:prstGeom prst="rect">
            <a:avLst/>
          </a:prstGeom>
          <a:solidFill>
            <a:srgbClr val="FFFF00">
              <a:alpha val="89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SAD SiO</a:t>
            </a:r>
            <a:r>
              <a:rPr lang="en-AU" baseline="-25000"/>
              <a:t>2</a:t>
            </a:r>
            <a:r>
              <a:rPr lang="en-AU"/>
              <a:t> layer</a:t>
            </a:r>
          </a:p>
        </p:txBody>
      </p:sp>
      <p:sp>
        <p:nvSpPr>
          <p:cNvPr id="8" name="Oval 7"/>
          <p:cNvSpPr/>
          <p:nvPr/>
        </p:nvSpPr>
        <p:spPr>
          <a:xfrm>
            <a:off x="3771900" y="2838378"/>
            <a:ext cx="2628900" cy="763660"/>
          </a:xfrm>
          <a:prstGeom prst="ellipse">
            <a:avLst/>
          </a:prstGeom>
          <a:noFill/>
          <a:ln w="25400">
            <a:solidFill>
              <a:srgbClr val="FFFF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81575" y="3602038"/>
            <a:ext cx="219075" cy="2141537"/>
          </a:xfrm>
          <a:prstGeom prst="straightConnector1">
            <a:avLst/>
          </a:prstGeom>
          <a:ln w="25400">
            <a:solidFill>
              <a:srgbClr val="FFFF00"/>
            </a:solidFill>
            <a:prstDash val="solid"/>
            <a:tailEnd type="triangle"/>
          </a:ln>
        </p:spPr>
      </p:cxnSp>
      <p:sp>
        <p:nvSpPr>
          <p:cNvPr id="13" name="Rectangle 12"/>
          <p:cNvSpPr/>
          <p:nvPr/>
        </p:nvSpPr>
        <p:spPr>
          <a:xfrm>
            <a:off x="1600201" y="5810250"/>
            <a:ext cx="4800600" cy="836429"/>
          </a:xfrm>
          <a:prstGeom prst="rect">
            <a:avLst/>
          </a:prstGeom>
          <a:noFill/>
          <a:ln w="25400">
            <a:solidFill>
              <a:srgbClr val="FFFF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Austenitic Alloy Design almost Succeeds</a:t>
            </a:r>
          </a:p>
        </p:txBody>
      </p:sp>
      <p:sp>
        <p:nvSpPr>
          <p:cNvPr id="4" name="Subtitle 2"/>
          <p:cNvSpPr/>
          <p:nvPr>
            <p:ph type="subTitle" idx="1"/>
          </p:nvPr>
        </p:nvSpPr>
        <p:spPr>
          <a:xfrm>
            <a:off x="3943350" y="3621088"/>
            <a:ext cx="4724400" cy="1655762"/>
          </a:xfrm>
          <a:blipFill>
            <a:blip r:embed="rId2"/>
            <a:stretch>
              <a:fillRect l="-1806" t="-2574" r="-1032" b="-1838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3325" y="5676900"/>
            <a:ext cx="4924425" cy="369332"/>
          </a:xfrm>
          <a:prstGeom prst="rect">
            <a:avLst/>
          </a:prstGeom>
          <a:solidFill>
            <a:srgbClr val="FF0000">
              <a:alpha val="42000"/>
            </a:srgbClr>
          </a:solidFill>
        </p:spPr>
        <p:txBody>
          <a:bodyPr wrap="square">
            <a:spAutoFit/>
          </a:bodyPr>
          <a:lstStyle/>
          <a:p>
            <a:r>
              <a:rPr lang="en-AU" b="1"/>
              <a:t>Silica forms externally, but not continuous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971550" y="201397"/>
            <a:ext cx="10439400" cy="1085128"/>
          </a:xfrm>
        </p:spPr>
        <p:txBody>
          <a:bodyPr/>
          <a:lstStyle/>
          <a:p>
            <a:r>
              <a:rPr lang="en-AU" sz="4800"/>
              <a:t>Effect of SiO</a:t>
            </a:r>
            <a:r>
              <a:rPr lang="en-AU" sz="4800" baseline="-25000"/>
              <a:t>2</a:t>
            </a:r>
            <a:r>
              <a:rPr lang="en-AU" sz="4800"/>
              <a:t> Layer on Carburisation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821456" y="1414078"/>
            <a:ext cx="5799044" cy="402984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1524000" y="1694580"/>
            <a:ext cx="3972232" cy="3814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5056" y="5851977"/>
            <a:ext cx="335280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Ar-20CO</a:t>
            </a:r>
            <a:r>
              <a:rPr lang="en-AU" baseline="-25000"/>
              <a:t>2</a:t>
            </a:r>
            <a:r>
              <a:rPr lang="en-AU"/>
              <a:t>, T = 650</a:t>
            </a:r>
            <a:r>
              <a:rPr lang="en-AU" baseline="30000"/>
              <a:t>o</a:t>
            </a:r>
            <a:r>
              <a:rPr lang="en-AU"/>
              <a:t>C, 1000 h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342900" y="344272"/>
            <a:ext cx="11125200" cy="1085128"/>
          </a:xfrm>
        </p:spPr>
        <p:txBody>
          <a:bodyPr/>
          <a:lstStyle/>
          <a:p>
            <a:r>
              <a:rPr lang="en-AU" sz="4800"/>
              <a:t>Effect of SiO</a:t>
            </a:r>
            <a:r>
              <a:rPr lang="en-AU" sz="4800" baseline="-25000"/>
              <a:t>2</a:t>
            </a:r>
            <a:r>
              <a:rPr lang="en-AU" sz="4800"/>
              <a:t> Layer on Carburisation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316163"/>
            <a:ext cx="9144000" cy="2151062"/>
          </a:xfrm>
          <a:solidFill>
            <a:srgbClr val="92D050">
              <a:alpha val="55000"/>
            </a:srgbClr>
          </a:solidFill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Fe-20Cr: carburises from very short times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Fe-20Cr-0.5Si: onset of carburisation delayed hundreds of hours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Fe-20N-20Cr (austenitic) slower carburisation than Fe-20Cr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Ni-20Cr: carburises still more slowly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Scale-alloy interface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Alloy to lower C entry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Optimise alloy for carburisation resistance?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373313"/>
            <a:ext cx="9144000" cy="1655762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Learnt in first class: not very successful for steels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Ni-base alloys much more resistant to carburisation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C permeability lower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Oxide grain boundaries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Scale-alloy interface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r>
              <a:rPr lang="en-AU"/>
              <a:t>Alloy to lower C entry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Optimise alloy for carburisation resistance?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373313"/>
            <a:ext cx="9144000" cy="1655762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Learnt in first class: not very successful for steels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Ni-base alloys much more resistant to carburisation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C permeability lower</a:t>
            </a:r>
          </a:p>
        </p:txBody>
      </p:sp>
      <p:graphicFrame>
        <p:nvGraphicFramePr>
          <p:cNvPr id="4" name="Table 3"/>
          <p:cNvGraphicFramePr/>
          <p:nvPr/>
        </p:nvGraphicFramePr>
        <p:xfrm>
          <a:off x="3886200" y="3696865"/>
          <a:ext cx="4286250" cy="2733672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918855"/>
                <a:gridCol w="849133"/>
                <a:gridCol w="1259131"/>
                <a:gridCol w="1259131"/>
              </a:tblGrid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Alloy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T/</a:t>
                      </a:r>
                      <a:r>
                        <a:rPr lang="en-AU" sz="1200">
                          <a:latin typeface="Times New Roman"/>
                          <a:ea typeface="Times New Roman"/>
                        </a:rPr>
                        <a:t></a:t>
                      </a:r>
                      <a:r>
                        <a:rPr lang="en-AU" sz="1200">
                          <a:latin typeface="Times New Roman"/>
                          <a:ea typeface="Times New Roman"/>
                        </a:rPr>
                        <a:t>C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γ-Fe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900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4.3x10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-9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4.4x10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-13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1.4x10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-8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3.7x10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-12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1100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5.5x10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-8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2.3x10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-11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Ni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900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7.9x10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-10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8.0x10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-13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1000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3.6x10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-9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7.2x10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-12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709"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1100</a:t>
                      </a: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1.4x10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-8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AU" sz="1200">
                          <a:latin typeface="Times New Roman"/>
                          <a:ea typeface="Times New Roman"/>
                        </a:rPr>
                        <a:t>4.7x10</a:t>
                      </a:r>
                      <a:r>
                        <a:rPr lang="en-AU" sz="1200" baseline="30000">
                          <a:latin typeface="Times New Roman"/>
                          <a:ea typeface="Times New Roman"/>
                        </a:rPr>
                        <a:t>-11</a:t>
                      </a:r>
                      <a:endParaRPr lang="en-AU" sz="1200"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5807334" y="3634309"/>
            <a:ext cx="824607" cy="456797"/>
          </a:xfrm>
          <a:prstGeom prst="rect">
            <a:avLst/>
          </a:prstGeom>
          <a:noFill/>
        </p:spPr>
      </p:pic>
      <p:pic>
        <p:nvPicPr>
          <p:cNvPr id="6" name="Object 5"/>
          <p:cNvPicPr/>
          <p:nvPr/>
        </p:nvPicPr>
        <p:blipFill>
          <a:blip r:embed="rId3"/>
          <a:stretch/>
        </p:blipFill>
        <p:spPr>
          <a:xfrm>
            <a:off x="7167865" y="3663971"/>
            <a:ext cx="468661" cy="4271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Optimise alloy for carburisation resistance?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373313"/>
            <a:ext cx="9144000" cy="1655762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Learnt in first class: not very successful for steels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Ni-base alloys much more resistant to carburisation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C permeability lower in Ni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Carbides less stable in Ni</a:t>
            </a:r>
          </a:p>
        </p:txBody>
      </p:sp>
      <p:pic>
        <p:nvPicPr>
          <p:cNvPr id="33" name="Object 32"/>
          <p:cNvPicPr/>
          <p:nvPr/>
        </p:nvPicPr>
        <p:blipFill>
          <a:blip r:embed="rId2"/>
          <a:stretch/>
        </p:blipFill>
        <p:spPr>
          <a:xfrm>
            <a:off x="2988045" y="4095750"/>
            <a:ext cx="6879855" cy="282892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019675" y="4095750"/>
            <a:ext cx="0" cy="2486025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</p:cxnSp>
      <p:sp>
        <p:nvSpPr>
          <p:cNvPr id="36" name="Oval 35"/>
          <p:cNvSpPr/>
          <p:nvPr/>
        </p:nvSpPr>
        <p:spPr>
          <a:xfrm>
            <a:off x="2638425" y="4733925"/>
            <a:ext cx="4895850" cy="54292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Alloy Design to Resist 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667000"/>
            <a:ext cx="9144000" cy="2333625"/>
          </a:xfrm>
          <a:solidFill>
            <a:srgbClr val="92D050">
              <a:alpha val="42000"/>
            </a:srgbClr>
          </a:solidFill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Fe- or Ni-base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Level of Cr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Other alloy components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Surface treatment</a:t>
            </a:r>
          </a:p>
          <a:p>
            <a:pPr marL="342900" indent="-342900" algn="l">
              <a:buFont typeface="Arial" charset="0"/>
              <a:buChar char="•"/>
            </a:pPr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Possible Solutions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46227"/>
            <a:ext cx="9144000" cy="1655762"/>
          </a:xfrm>
        </p:spPr>
        <p:txBody>
          <a:bodyPr/>
          <a:lstStyle/>
          <a:p>
            <a:r>
              <a:rPr lang="en-AU"/>
              <a:t>Remember the mechanism</a:t>
            </a:r>
          </a:p>
          <a:p>
            <a:endParaRPr lang="en-AU"/>
          </a:p>
          <a:p>
            <a:endParaRPr lang="en-AU"/>
          </a:p>
        </p:txBody>
      </p:sp>
      <p:grpSp>
        <p:nvGrpSpPr>
          <p:cNvPr id="11" name="Group 10"/>
          <p:cNvGrpSpPr/>
          <p:nvPr/>
        </p:nvGrpSpPr>
        <p:grpSpPr>
          <a:xfrm>
            <a:off x="352425" y="3824201"/>
            <a:ext cx="4362450" cy="1815537"/>
            <a:chOff x="3848100" y="3721385"/>
            <a:chExt cx="4362450" cy="1815537"/>
          </a:xfrm>
        </p:grpSpPr>
        <p:grpSp>
          <p:nvGrpSpPr>
            <p:cNvPr id="12" name="Group 11"/>
            <p:cNvGrpSpPr/>
            <p:nvPr/>
          </p:nvGrpSpPr>
          <p:grpSpPr>
            <a:xfrm>
              <a:off x="3848100" y="3848894"/>
              <a:ext cx="4362450" cy="1688028"/>
              <a:chOff x="3848100" y="3848894"/>
              <a:chExt cx="4362450" cy="1688028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3848100" y="4238625"/>
                <a:ext cx="4362450" cy="571500"/>
              </a:xfrm>
              <a:prstGeom prst="rect">
                <a:avLst/>
              </a:prstGeom>
              <a:solidFill>
                <a:srgbClr val="92D050">
                  <a:alpha val="4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en-AU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05362" y="4360108"/>
                <a:ext cx="10382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Cr</a:t>
                </a:r>
                <a:r>
                  <a:rPr lang="en-AU" baseline="-25000"/>
                  <a:t>2</a:t>
                </a:r>
                <a:r>
                  <a:rPr lang="en-AU"/>
                  <a:t>O</a:t>
                </a:r>
                <a:r>
                  <a:rPr lang="en-AU" baseline="-25000"/>
                  <a:t>3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5843587" y="3848894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Gas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691187" y="5167590"/>
                <a:ext cx="809625" cy="3693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AU"/>
                  <a:t>Alloy</a:t>
                </a:r>
              </a:p>
            </p:txBody>
          </p:sp>
        </p:grpSp>
        <p:sp>
          <p:nvSpPr>
            <p:cNvPr id="13" name="Arrow: Bent 12"/>
            <p:cNvSpPr/>
            <p:nvPr/>
          </p:nvSpPr>
          <p:spPr>
            <a:xfrm rot="5166101">
              <a:off x="6647279" y="3956857"/>
              <a:ext cx="338138" cy="267720"/>
            </a:xfrm>
            <a:prstGeom prst="bentArrow">
              <a:avLst>
                <a:gd name="adj1" fmla="val 27955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578" y="3721385"/>
              <a:ext cx="744287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CO</a:t>
              </a:r>
              <a:r>
                <a:rPr lang="en-AU" baseline="-25000"/>
                <a:t>2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671303" y="4268496"/>
              <a:ext cx="145045" cy="91612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6" name="Straight Connector 15"/>
            <p:cNvCxnSpPr/>
            <p:nvPr/>
          </p:nvCxnSpPr>
          <p:spPr>
            <a:xfrm flipH="1">
              <a:off x="6593059" y="4360108"/>
              <a:ext cx="78244" cy="142875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593059" y="4509829"/>
              <a:ext cx="368334" cy="64039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cxnSp>
          <p:nvCxnSpPr>
            <p:cNvPr id="18" name="Straight Connector 17"/>
            <p:cNvCxnSpPr/>
            <p:nvPr/>
          </p:nvCxnSpPr>
          <p:spPr>
            <a:xfrm flipH="1">
              <a:off x="6800850" y="4573868"/>
              <a:ext cx="141121" cy="236257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</a:ln>
          </p:spPr>
        </p:cxnSp>
        <p:sp>
          <p:nvSpPr>
            <p:cNvPr id="19" name="Arrow: Down 18"/>
            <p:cNvSpPr/>
            <p:nvPr/>
          </p:nvSpPr>
          <p:spPr>
            <a:xfrm>
              <a:off x="6770629" y="4810125"/>
              <a:ext cx="45719" cy="357465"/>
            </a:xfrm>
            <a:prstGeom prst="downArrow">
              <a:avLst/>
            </a:prstGeom>
            <a:solidFill>
              <a:schemeClr val="accent1"/>
            </a:solidFill>
            <a:ln w="25400" cap="flat" cmpd="sng">
              <a:solidFill>
                <a:schemeClr val="accent1">
                  <a:shade val="50000"/>
                </a:schemeClr>
              </a:solidFill>
              <a:prstDash val="solid"/>
            </a:ln>
          </p:spPr>
          <p:txBody>
            <a:bodyPr anchor="ctr"/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71410" y="4990299"/>
              <a:ext cx="390525" cy="369332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AU"/>
                <a:t>C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381750" y="3305175"/>
            <a:ext cx="43413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Interfere with these steps</a:t>
            </a:r>
          </a:p>
          <a:p>
            <a:pPr marL="342900" indent="-342900">
              <a:buAutoNum type="arabicPeriod"/>
            </a:pPr>
            <a:r>
              <a:rPr lang="en-AU"/>
              <a:t>Gas-scale interface: block CO</a:t>
            </a:r>
            <a:r>
              <a:rPr lang="en-AU" baseline="-25000"/>
              <a:t>2</a:t>
            </a:r>
            <a:r>
              <a:rPr lang="en-AU"/>
              <a:t> access to Cr</a:t>
            </a:r>
            <a:r>
              <a:rPr lang="en-AU" baseline="-25000"/>
              <a:t>2</a:t>
            </a:r>
            <a:r>
              <a:rPr lang="en-AU"/>
              <a:t>O</a:t>
            </a:r>
            <a:r>
              <a:rPr lang="en-AU" baseline="-25000"/>
              <a:t>3</a:t>
            </a:r>
          </a:p>
          <a:p>
            <a:pPr marL="342900" indent="-342900">
              <a:buAutoNum type="arabicPeriod"/>
            </a:pPr>
            <a:endParaRPr lang="en-AU"/>
          </a:p>
          <a:p>
            <a:r>
              <a:rPr lang="en-AU"/>
              <a:t>(a) Preferential adsorption</a:t>
            </a:r>
          </a:p>
          <a:p>
            <a:pPr marL="342900" indent="-342900">
              <a:buAutoNum type="arabicPeriod"/>
            </a:pPr>
            <a:endParaRPr lang="en-AU"/>
          </a:p>
          <a:p>
            <a:pPr marL="342900" indent="-342900">
              <a:buAutoNum type="arabicPeriod"/>
            </a:pPr>
            <a:endParaRPr lang="en-A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Preferential Adsorption of Other Gas Species: O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790575" y="1895475"/>
            <a:ext cx="5086042" cy="39517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5704860" y="1995983"/>
            <a:ext cx="5220315" cy="38872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4412" y="6089953"/>
            <a:ext cx="274796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Ni-Cr alloys at 650</a:t>
            </a:r>
            <a:r>
              <a:rPr lang="en-AU" baseline="30000"/>
              <a:t>o</a:t>
            </a:r>
            <a:r>
              <a:rPr lang="en-AU"/>
              <a:t>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470327" y="1076486"/>
            <a:ext cx="33942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AU"/>
              <a:t>Breakaway oxidation 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Extensive carburisation under iron-rich oxide scale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09175" y="1182443"/>
            <a:ext cx="2704587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AU"/>
              <a:t>Protective oxidation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Intergranular</a:t>
            </a:r>
            <a:r>
              <a:rPr lang="en-AU"/>
              <a:t> carbide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Intergranular sulphide</a:t>
            </a:r>
          </a:p>
        </p:txBody>
      </p:sp>
      <p:sp>
        <p:nvSpPr>
          <p:cNvPr id="10" name="Title 1"/>
          <p:cNvSpPr/>
          <p:nvPr>
            <p:ph type="title"/>
          </p:nvPr>
        </p:nvSpPr>
        <p:spPr>
          <a:xfrm>
            <a:off x="1905000" y="0"/>
            <a:ext cx="8229600" cy="1143000"/>
          </a:xfrm>
        </p:spPr>
        <p:txBody>
          <a:bodyPr>
            <a:normAutofit/>
          </a:bodyPr>
          <a:lstStyle/>
          <a:p>
            <a:r>
              <a:rPr lang="en-AU" sz="3600" b="1"/>
              <a:t>Effect of SO</a:t>
            </a:r>
            <a:r>
              <a:rPr lang="en-AU" sz="3600" b="1" baseline="-25000"/>
              <a:t>2</a:t>
            </a:r>
            <a:r>
              <a:rPr lang="en-AU" sz="3600" b="1"/>
              <a:t> in CO</a:t>
            </a:r>
            <a:r>
              <a:rPr lang="en-AU" sz="3600" b="1" baseline="-25000"/>
              <a:t>2</a:t>
            </a:r>
            <a:r>
              <a:rPr lang="en-AU" sz="3600" b="1"/>
              <a:t>-H</a:t>
            </a:r>
            <a:r>
              <a:rPr lang="en-AU" sz="3600" b="1" baseline="-25000"/>
              <a:t>2</a:t>
            </a:r>
            <a:r>
              <a:rPr lang="en-AU" sz="3600" b="1"/>
              <a:t>O gas</a:t>
            </a:r>
            <a:br>
              <a:rPr lang="en-AU" sz="3600" b="1"/>
            </a:br>
            <a:r>
              <a:rPr lang="en-AU" sz="3000" b="1">
                <a:solidFill>
                  <a:srgbClr val="002060"/>
                </a:solidFill>
              </a:rPr>
              <a:t>Fe-20Cr, 650</a:t>
            </a:r>
            <a:r>
              <a:rPr lang="en-AU" sz="3000" b="1" baseline="30000">
                <a:solidFill>
                  <a:srgbClr val="002060"/>
                </a:solidFill>
              </a:rPr>
              <a:t>o</a:t>
            </a:r>
            <a:r>
              <a:rPr lang="en-AU" sz="3000" b="1">
                <a:solidFill>
                  <a:srgbClr val="002060"/>
                </a:solidFill>
              </a:rPr>
              <a:t>C</a:t>
            </a:r>
          </a:p>
        </p:txBody>
      </p:sp>
      <p:pic>
        <p:nvPicPr>
          <p:cNvPr id="18" name="Picture 17"/>
          <p:cNvPicPr/>
          <p:nvPr/>
        </p:nvPicPr>
        <p:blipFill rotWithShape="1">
          <a:blip r:embed="rId3"/>
          <a:srcRect l="5505" t="8980" r="12109" b="5448"/>
          <a:stretch/>
        </p:blipFill>
        <p:spPr>
          <a:xfrm>
            <a:off x="4640156" y="1308531"/>
            <a:ext cx="3048820" cy="23320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685300" y="6536250"/>
            <a:ext cx="865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50000"/>
                  </a:schemeClr>
                </a:solidFill>
              </a:rPr>
              <a:t>25/5/2015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6248400" y="923996"/>
            <a:ext cx="4364070" cy="5597302"/>
            <a:chOff x="4724400" y="923996"/>
            <a:chExt cx="4364070" cy="5597302"/>
          </a:xfrm>
        </p:grpSpPr>
        <p:sp>
          <p:nvSpPr>
            <p:cNvPr id="17" name="Rectangle 16"/>
            <p:cNvSpPr/>
            <p:nvPr/>
          </p:nvSpPr>
          <p:spPr>
            <a:xfrm>
              <a:off x="6111247" y="923996"/>
              <a:ext cx="22509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AU" sz="2000" b="1" i="1"/>
                <a:t>S-containing gas</a:t>
              </a:r>
              <a:endParaRPr lang="en-AU" sz="2000" b="1" i="1" baseline="-25000">
                <a:ea typeface="Times New Roman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724400" y="2045161"/>
              <a:ext cx="4364070" cy="4476137"/>
              <a:chOff x="4731163" y="1974731"/>
              <a:chExt cx="4364070" cy="4476137"/>
            </a:xfrm>
          </p:grpSpPr>
          <p:pic>
            <p:nvPicPr>
              <p:cNvPr id="4100" name="Picture 4"/>
              <p:cNvPicPr/>
              <p:nvPr/>
            </p:nvPicPr>
            <p:blipFill>
              <a:blip r:embed="rId4"/>
              <a:stretch/>
            </p:blipFill>
            <p:spPr>
              <a:xfrm>
                <a:off x="6192409" y="4093538"/>
                <a:ext cx="2902824" cy="2357330"/>
              </a:xfrm>
              <a:prstGeom prst="rect">
                <a:avLst/>
              </a:prstGeom>
              <a:noFill/>
            </p:spPr>
          </p:pic>
          <p:grpSp>
            <p:nvGrpSpPr>
              <p:cNvPr id="22" name="Group 21"/>
              <p:cNvGrpSpPr/>
              <p:nvPr/>
            </p:nvGrpSpPr>
            <p:grpSpPr>
              <a:xfrm>
                <a:off x="4731163" y="1974731"/>
                <a:ext cx="4336638" cy="2118807"/>
                <a:chOff x="4250701" y="1251385"/>
                <a:chExt cx="3986909" cy="1882142"/>
              </a:xfrm>
            </p:grpSpPr>
            <p:pic>
              <p:nvPicPr>
                <p:cNvPr id="11" name="Picture 10"/>
                <p:cNvPicPr/>
                <p:nvPr/>
              </p:nvPicPr>
              <p:blipFill rotWithShape="1">
                <a:blip r:embed="rId5"/>
                <a:srcRect l="2790" t="17503" r="50350" b="23938"/>
                <a:stretch/>
              </p:blipFill>
              <p:spPr>
                <a:xfrm>
                  <a:off x="5619326" y="1251385"/>
                  <a:ext cx="2618284" cy="1882142"/>
                </a:xfrm>
                <a:prstGeom prst="rect">
                  <a:avLst/>
                </a:prstGeom>
              </p:spPr>
            </p:pic>
            <p:cxnSp>
              <p:nvCxnSpPr>
                <p:cNvPr id="23" name="Straight Arrow Connector 22"/>
                <p:cNvCxnSpPr/>
                <p:nvPr/>
              </p:nvCxnSpPr>
              <p:spPr>
                <a:xfrm flipH="1">
                  <a:off x="4250701" y="1939144"/>
                  <a:ext cx="1368627" cy="39299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olid"/>
                  <a:tailEnd type="arrow"/>
                </a:ln>
              </p:spPr>
            </p:cxnSp>
          </p:grpSp>
        </p:grpSp>
      </p:grpSp>
      <p:grpSp>
        <p:nvGrpSpPr>
          <p:cNvPr id="20" name="组合 19"/>
          <p:cNvGrpSpPr/>
          <p:nvPr/>
        </p:nvGrpSpPr>
        <p:grpSpPr>
          <a:xfrm>
            <a:off x="1600201" y="832132"/>
            <a:ext cx="4021695" cy="5568669"/>
            <a:chOff x="76200" y="832131"/>
            <a:chExt cx="4021695" cy="5568669"/>
          </a:xfrm>
        </p:grpSpPr>
        <p:sp>
          <p:nvSpPr>
            <p:cNvPr id="16" name="Rectangle 15"/>
            <p:cNvSpPr/>
            <p:nvPr/>
          </p:nvSpPr>
          <p:spPr>
            <a:xfrm>
              <a:off x="517965" y="832131"/>
              <a:ext cx="14237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AU" sz="2000" b="1" i="1"/>
                <a:t>S-free gas</a:t>
              </a:r>
              <a:endParaRPr lang="en-AU" sz="2000" b="1" i="1" baseline="-25000">
                <a:ea typeface="Times New Roman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6200" y="1955494"/>
              <a:ext cx="4021695" cy="2162530"/>
              <a:chOff x="-72598" y="1145356"/>
              <a:chExt cx="3932542" cy="2068079"/>
            </a:xfrm>
          </p:grpSpPr>
          <p:pic>
            <p:nvPicPr>
              <p:cNvPr id="4098" name="Picture 2"/>
              <p:cNvPicPr/>
              <p:nvPr/>
            </p:nvPicPr>
            <p:blipFill rotWithShape="1">
              <a:blip r:embed="rId6"/>
              <a:srcRect t="14099"/>
              <a:stretch/>
            </p:blipFill>
            <p:spPr>
              <a:xfrm>
                <a:off x="-72598" y="1145356"/>
                <a:ext cx="3004829" cy="2068079"/>
              </a:xfrm>
              <a:prstGeom prst="rect">
                <a:avLst/>
              </a:prstGeom>
              <a:noFill/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>
                <a:off x="2932231" y="2160043"/>
                <a:ext cx="92771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prstDash val="solid"/>
                <a:tailEnd type="arrow"/>
              </a:ln>
            </p:spPr>
          </p:cxnSp>
        </p:grpSp>
        <p:pic>
          <p:nvPicPr>
            <p:cNvPr id="12" name="Picture 11"/>
            <p:cNvPicPr/>
            <p:nvPr/>
          </p:nvPicPr>
          <p:blipFill rotWithShape="1">
            <a:blip r:embed="rId7"/>
            <a:srcRect l="31701" t="19647" r="21348" b="10424"/>
            <a:stretch/>
          </p:blipFill>
          <p:spPr>
            <a:xfrm>
              <a:off x="76200" y="3946475"/>
              <a:ext cx="3039956" cy="24543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1905000" y="0"/>
            <a:ext cx="8229600" cy="1219200"/>
          </a:xfrm>
        </p:spPr>
        <p:txBody>
          <a:bodyPr>
            <a:normAutofit/>
          </a:bodyPr>
          <a:lstStyle/>
          <a:p>
            <a:r>
              <a:rPr lang="en-AU" sz="3600" b="1"/>
              <a:t>Effect of SO</a:t>
            </a:r>
            <a:r>
              <a:rPr lang="en-AU" sz="3600" b="1" baseline="-25000"/>
              <a:t>2</a:t>
            </a:r>
            <a:r>
              <a:rPr lang="en-AU" sz="3600" b="1"/>
              <a:t> in CO</a:t>
            </a:r>
            <a:r>
              <a:rPr lang="en-AU" sz="3600" b="1" baseline="-25000"/>
              <a:t>2</a:t>
            </a:r>
            <a:r>
              <a:rPr lang="en-AU" sz="3600" b="1"/>
              <a:t>-H</a:t>
            </a:r>
            <a:r>
              <a:rPr lang="en-AU" sz="3600" b="1" baseline="-25000"/>
              <a:t>2</a:t>
            </a:r>
            <a:r>
              <a:rPr lang="en-AU" sz="3600" b="1"/>
              <a:t>O gas</a:t>
            </a:r>
            <a:br>
              <a:rPr lang="en-AU" sz="3600" b="1"/>
            </a:br>
            <a:r>
              <a:rPr lang="en-AU" sz="3000" b="1">
                <a:solidFill>
                  <a:srgbClr val="002060"/>
                </a:solidFill>
              </a:rPr>
              <a:t>Fe-9Cr, 650</a:t>
            </a:r>
            <a:r>
              <a:rPr lang="en-AU" sz="3000" b="1" baseline="30000">
                <a:solidFill>
                  <a:srgbClr val="002060"/>
                </a:solidFill>
              </a:rPr>
              <a:t>o</a:t>
            </a:r>
            <a:r>
              <a:rPr lang="en-AU" sz="3000" b="1">
                <a:solidFill>
                  <a:srgbClr val="002060"/>
                </a:solidFill>
              </a:rPr>
              <a:t>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66686" y="1272172"/>
            <a:ext cx="2858475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AU"/>
              <a:t>Breakaway oxidation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Extensive carburisation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728580" y="1314898"/>
            <a:ext cx="30441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AU"/>
              <a:t>Partially protective 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Only </a:t>
            </a:r>
            <a:r>
              <a:rPr lang="en-AU"/>
              <a:t>intergranular</a:t>
            </a:r>
            <a:r>
              <a:rPr lang="en-AU"/>
              <a:t> carbide</a:t>
            </a:r>
          </a:p>
          <a:p>
            <a:pPr marL="285750" indent="-285750">
              <a:buFont typeface="Wingdings" charset="2"/>
              <a:buChar char="Ø"/>
            </a:pPr>
            <a:r>
              <a:rPr lang="en-AU"/>
              <a:t>Intergranular</a:t>
            </a:r>
            <a:r>
              <a:rPr lang="en-AU"/>
              <a:t> sulphide</a:t>
            </a:r>
          </a:p>
        </p:txBody>
      </p:sp>
      <p:pic>
        <p:nvPicPr>
          <p:cNvPr id="15" name="Picture 14"/>
          <p:cNvPicPr/>
          <p:nvPr/>
        </p:nvPicPr>
        <p:blipFill rotWithShape="1">
          <a:blip r:embed="rId3"/>
          <a:srcRect l="5687" t="9185" r="13428" b="5301"/>
          <a:stretch/>
        </p:blipFill>
        <p:spPr>
          <a:xfrm>
            <a:off x="4236056" y="1062634"/>
            <a:ext cx="3443522" cy="25173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" name="组合 29"/>
          <p:cNvGrpSpPr/>
          <p:nvPr/>
        </p:nvGrpSpPr>
        <p:grpSpPr>
          <a:xfrm>
            <a:off x="5103301" y="955320"/>
            <a:ext cx="5504706" cy="5533880"/>
            <a:chOff x="3579301" y="955320"/>
            <a:chExt cx="5504706" cy="5533880"/>
          </a:xfrm>
        </p:grpSpPr>
        <p:sp>
          <p:nvSpPr>
            <p:cNvPr id="5" name="Rectangle 4"/>
            <p:cNvSpPr/>
            <p:nvPr/>
          </p:nvSpPr>
          <p:spPr>
            <a:xfrm>
              <a:off x="6250164" y="955320"/>
              <a:ext cx="22509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AU" sz="2000" b="1" i="1"/>
                <a:t>S-containing gas</a:t>
              </a:r>
              <a:endParaRPr lang="en-AU" sz="2000" b="1" i="1" baseline="-25000">
                <a:ea typeface="Times New Roman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579301" y="2281834"/>
              <a:ext cx="5504706" cy="4207366"/>
              <a:chOff x="3579301" y="2281834"/>
              <a:chExt cx="5504706" cy="420736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3579301" y="2281834"/>
                <a:ext cx="5504706" cy="4207366"/>
                <a:chOff x="3579301" y="2281834"/>
                <a:chExt cx="5504706" cy="4207366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3579301" y="4064807"/>
                  <a:ext cx="5504706" cy="2424393"/>
                  <a:chOff x="3314066" y="3887435"/>
                  <a:chExt cx="6895957" cy="2848003"/>
                </a:xfrm>
              </p:grpSpPr>
              <p:pic>
                <p:nvPicPr>
                  <p:cNvPr id="14" name="图片 13"/>
                  <p:cNvPicPr/>
                  <p:nvPr/>
                </p:nvPicPr>
                <p:blipFill>
                  <a:blip r:embed="rId4"/>
                  <a:stretch/>
                </p:blipFill>
                <p:spPr>
                  <a:xfrm>
                    <a:off x="3314066" y="3887435"/>
                    <a:ext cx="3822567" cy="2848003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/>
                  <p:nvPr/>
                </p:nvPicPr>
                <p:blipFill>
                  <a:blip r:embed="rId5"/>
                  <a:stretch/>
                </p:blipFill>
                <p:spPr>
                  <a:xfrm>
                    <a:off x="7078843" y="3887435"/>
                    <a:ext cx="3131180" cy="283343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图片 18"/>
                <p:cNvPicPr/>
                <p:nvPr/>
              </p:nvPicPr>
              <p:blipFill>
                <a:blip r:embed="rId6"/>
                <a:stretch/>
              </p:blipFill>
              <p:spPr>
                <a:xfrm>
                  <a:off x="5741093" y="2281834"/>
                  <a:ext cx="3341257" cy="1767085"/>
                </a:xfrm>
                <a:prstGeom prst="rect">
                  <a:avLst/>
                </a:prstGeom>
              </p:spPr>
            </p:pic>
          </p:grpSp>
          <p:cxnSp>
            <p:nvCxnSpPr>
              <p:cNvPr id="46" name="Straight Arrow Connector 7"/>
              <p:cNvCxnSpPr/>
              <p:nvPr/>
            </p:nvCxnSpPr>
            <p:spPr>
              <a:xfrm flipH="1" flipV="1">
                <a:off x="4550591" y="2974487"/>
                <a:ext cx="1188845" cy="1179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olid"/>
                <a:tailEnd type="arrow"/>
              </a:ln>
            </p:spPr>
          </p:cxnSp>
        </p:grpSp>
      </p:grpSp>
      <p:grpSp>
        <p:nvGrpSpPr>
          <p:cNvPr id="25" name="Group 24"/>
          <p:cNvGrpSpPr/>
          <p:nvPr/>
        </p:nvGrpSpPr>
        <p:grpSpPr>
          <a:xfrm>
            <a:off x="1587332" y="893990"/>
            <a:ext cx="3755347" cy="5368568"/>
            <a:chOff x="63331" y="893990"/>
            <a:chExt cx="3755347" cy="5368568"/>
          </a:xfrm>
        </p:grpSpPr>
        <p:sp>
          <p:nvSpPr>
            <p:cNvPr id="21" name="Rectangle 20"/>
            <p:cNvSpPr/>
            <p:nvPr/>
          </p:nvSpPr>
          <p:spPr>
            <a:xfrm>
              <a:off x="886208" y="893990"/>
              <a:ext cx="14237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AU" sz="2000" b="1" i="1"/>
                <a:t>S-free gas</a:t>
              </a:r>
              <a:endParaRPr lang="en-AU" sz="2000" b="1" i="1" baseline="-25000">
                <a:ea typeface="Times New Roman"/>
              </a:endParaRPr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63331" y="1897387"/>
              <a:ext cx="3755347" cy="4365171"/>
              <a:chOff x="63331" y="1897387"/>
              <a:chExt cx="3755347" cy="4365171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3331" y="1897387"/>
                <a:ext cx="3755347" cy="2151532"/>
                <a:chOff x="63331" y="1897387"/>
                <a:chExt cx="3755347" cy="2151532"/>
              </a:xfrm>
            </p:grpSpPr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3079366" y="2438400"/>
                  <a:ext cx="739312" cy="30456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prstDash val="solid"/>
                  <a:tailEnd type="arrow"/>
                </a:ln>
              </p:spPr>
            </p:cxnSp>
            <p:pic>
              <p:nvPicPr>
                <p:cNvPr id="10" name="图片 9"/>
                <p:cNvPicPr/>
                <p:nvPr/>
              </p:nvPicPr>
              <p:blipFill rotWithShape="1">
                <a:blip r:embed="rId7"/>
                <a:srcRect l="6897"/>
                <a:stretch/>
              </p:blipFill>
              <p:spPr>
                <a:xfrm>
                  <a:off x="153526" y="1897387"/>
                  <a:ext cx="2911598" cy="2151532"/>
                </a:xfrm>
                <a:prstGeom prst="rect">
                  <a:avLst/>
                </a:prstGeom>
              </p:spPr>
            </p:pic>
            <p:sp>
              <p:nvSpPr>
                <p:cNvPr id="44" name="TextBox 29"/>
                <p:cNvSpPr txBox="1"/>
                <p:nvPr/>
              </p:nvSpPr>
              <p:spPr>
                <a:xfrm>
                  <a:off x="614791" y="2262376"/>
                  <a:ext cx="286659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sz="2000" b="1"/>
                    <a:t>Iron-oxide scale</a:t>
                  </a:r>
                </a:p>
              </p:txBody>
            </p:sp>
            <p:sp>
              <p:nvSpPr>
                <p:cNvPr id="40" name="TextBox 29"/>
                <p:cNvSpPr txBox="1"/>
                <p:nvPr/>
              </p:nvSpPr>
              <p:spPr>
                <a:xfrm>
                  <a:off x="63331" y="2007599"/>
                  <a:ext cx="678425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sz="2000" b="1"/>
                    <a:t>(a)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72731" y="3964620"/>
                <a:ext cx="2906635" cy="2297938"/>
                <a:chOff x="172731" y="3964620"/>
                <a:chExt cx="2906635" cy="2297938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172731" y="3975196"/>
                  <a:ext cx="2906635" cy="2287362"/>
                  <a:chOff x="912043" y="4695309"/>
                  <a:chExt cx="2906635" cy="2287362"/>
                </a:xfrm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912043" y="4695309"/>
                    <a:ext cx="2906635" cy="2287362"/>
                    <a:chOff x="174491" y="4133322"/>
                    <a:chExt cx="2906635" cy="2287362"/>
                  </a:xfrm>
                </p:grpSpPr>
                <p:pic>
                  <p:nvPicPr>
                    <p:cNvPr id="1026" name="Picture 2"/>
                    <p:cNvPicPr/>
                    <p:nvPr/>
                  </p:nvPicPr>
                  <p:blipFill rotWithShape="1">
                    <a:blip r:embed="rId8"/>
                    <a:srcRect t="11108" r="38575" b="6117"/>
                    <a:stretch/>
                  </p:blipFill>
                  <p:spPr>
                    <a:xfrm>
                      <a:off x="174491" y="4133322"/>
                      <a:ext cx="2906635" cy="22873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45" name="TextBox 29"/>
                    <p:cNvSpPr txBox="1"/>
                    <p:nvPr/>
                  </p:nvSpPr>
                  <p:spPr>
                    <a:xfrm>
                      <a:off x="1603578" y="4356835"/>
                      <a:ext cx="685800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AU" sz="2000" b="1">
                          <a:solidFill>
                            <a:schemeClr val="bg1"/>
                          </a:solidFill>
                        </a:rPr>
                        <a:t>IOZ</a:t>
                      </a:r>
                    </a:p>
                  </p:txBody>
                </p:sp>
                <p:grpSp>
                  <p:nvGrpSpPr>
                    <p:cNvPr id="3" name="Group 2"/>
                    <p:cNvGrpSpPr/>
                    <p:nvPr/>
                  </p:nvGrpSpPr>
                  <p:grpSpPr>
                    <a:xfrm>
                      <a:off x="841670" y="5105400"/>
                      <a:ext cx="1447708" cy="603594"/>
                      <a:chOff x="1598102" y="5274686"/>
                      <a:chExt cx="1447708" cy="603594"/>
                    </a:xfrm>
                  </p:grpSpPr>
                  <p:sp>
                    <p:nvSpPr>
                      <p:cNvPr id="43" name="TextBox 29"/>
                      <p:cNvSpPr txBox="1"/>
                      <p:nvPr/>
                    </p:nvSpPr>
                    <p:spPr>
                      <a:xfrm>
                        <a:off x="1722672" y="5386685"/>
                        <a:ext cx="1323138" cy="4001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AU" sz="2000" b="1"/>
                          <a:t>carbide</a:t>
                        </a:r>
                      </a:p>
                    </p:txBody>
                  </p:sp>
                  <p:cxnSp>
                    <p:nvCxnSpPr>
                      <p:cNvPr id="47" name="直接箭头连接符 46"/>
                      <p:cNvCxnSpPr/>
                      <p:nvPr/>
                    </p:nvCxnSpPr>
                    <p:spPr>
                      <a:xfrm flipV="1">
                        <a:off x="2577368" y="5276214"/>
                        <a:ext cx="149110" cy="238473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olid"/>
                        <a:tailEnd type="triangle"/>
                      </a:ln>
                    </p:spPr>
                  </p:cxnSp>
                  <p:cxnSp>
                    <p:nvCxnSpPr>
                      <p:cNvPr id="48" name="直接箭头连接符 47"/>
                      <p:cNvCxnSpPr/>
                      <p:nvPr/>
                    </p:nvCxnSpPr>
                    <p:spPr>
                      <a:xfrm flipH="1">
                        <a:off x="1598102" y="5585047"/>
                        <a:ext cx="154686" cy="107833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olid"/>
                        <a:tailEnd type="triangle"/>
                      </a:ln>
                    </p:spPr>
                  </p:cxnSp>
                  <p:cxnSp>
                    <p:nvCxnSpPr>
                      <p:cNvPr id="49" name="直接箭头连接符 48"/>
                      <p:cNvCxnSpPr/>
                      <p:nvPr/>
                    </p:nvCxnSpPr>
                    <p:spPr>
                      <a:xfrm flipH="1" flipV="1">
                        <a:off x="2056942" y="5274686"/>
                        <a:ext cx="258149" cy="240001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olid"/>
                        <a:tailEnd type="triangle"/>
                      </a:ln>
                    </p:spPr>
                  </p:cxnSp>
                  <p:cxnSp>
                    <p:nvCxnSpPr>
                      <p:cNvPr id="50" name="直接箭头连接符 49"/>
                      <p:cNvCxnSpPr/>
                      <p:nvPr/>
                    </p:nvCxnSpPr>
                    <p:spPr>
                      <a:xfrm>
                        <a:off x="2431974" y="5722919"/>
                        <a:ext cx="219949" cy="155361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olid"/>
                        <a:tailEnd type="triangle"/>
                      </a:ln>
                    </p:spPr>
                  </p:cxnSp>
                  <p:cxnSp>
                    <p:nvCxnSpPr>
                      <p:cNvPr id="62" name="直接箭头连接符 61"/>
                      <p:cNvCxnSpPr/>
                      <p:nvPr/>
                    </p:nvCxnSpPr>
                    <p:spPr>
                      <a:xfrm flipH="1">
                        <a:off x="2186017" y="5692880"/>
                        <a:ext cx="124077" cy="136808"/>
                      </a:xfrm>
                      <a:prstGeom prst="straightConnector1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olid"/>
                        <a:tailEnd type="triangle"/>
                      </a:ln>
                    </p:spPr>
                  </p:cxnSp>
                </p:grpSp>
              </p:grpSp>
              <p:sp>
                <p:nvSpPr>
                  <p:cNvPr id="41" name="TextBox 29"/>
                  <p:cNvSpPr txBox="1"/>
                  <p:nvPr/>
                </p:nvSpPr>
                <p:spPr>
                  <a:xfrm>
                    <a:off x="926288" y="4713163"/>
                    <a:ext cx="730277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AU" sz="2000" b="1">
                        <a:solidFill>
                          <a:schemeClr val="bg1"/>
                        </a:solidFill>
                      </a:rPr>
                      <a:t>(b)</a:t>
                    </a:r>
                  </a:p>
                </p:txBody>
              </p:sp>
            </p:grpSp>
            <p:sp>
              <p:nvSpPr>
                <p:cNvPr id="51" name="TextBox 29"/>
                <p:cNvSpPr txBox="1"/>
                <p:nvPr/>
              </p:nvSpPr>
              <p:spPr>
                <a:xfrm>
                  <a:off x="679759" y="3964620"/>
                  <a:ext cx="215391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AU" sz="2000" b="1">
                      <a:solidFill>
                        <a:schemeClr val="bg1"/>
                      </a:solidFill>
                    </a:rPr>
                    <a:t>Iron-oxide scale</a:t>
                  </a:r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